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376" r:id="rId2"/>
    <p:sldId id="332" r:id="rId3"/>
    <p:sldId id="345" r:id="rId4"/>
    <p:sldId id="340" r:id="rId5"/>
    <p:sldId id="377" r:id="rId6"/>
    <p:sldId id="346" r:id="rId7"/>
    <p:sldId id="380" r:id="rId8"/>
    <p:sldId id="381" r:id="rId9"/>
    <p:sldId id="349" r:id="rId10"/>
    <p:sldId id="350" r:id="rId11"/>
    <p:sldId id="382" r:id="rId12"/>
    <p:sldId id="356" r:id="rId13"/>
    <p:sldId id="383" r:id="rId14"/>
    <p:sldId id="361" r:id="rId15"/>
    <p:sldId id="384" r:id="rId16"/>
    <p:sldId id="385" r:id="rId17"/>
    <p:sldId id="360" r:id="rId18"/>
    <p:sldId id="359" r:id="rId19"/>
    <p:sldId id="386" r:id="rId20"/>
    <p:sldId id="358" r:id="rId21"/>
    <p:sldId id="387" r:id="rId22"/>
    <p:sldId id="371" r:id="rId23"/>
    <p:sldId id="378" r:id="rId24"/>
    <p:sldId id="379" r:id="rId25"/>
    <p:sldId id="337" r:id="rId26"/>
    <p:sldId id="374" r:id="rId27"/>
    <p:sldId id="373" r:id="rId28"/>
    <p:sldId id="375" r:id="rId29"/>
    <p:sldId id="335" r:id="rId30"/>
    <p:sldId id="260" r:id="rId3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p:defaultTextStyle>
  <p:extLst>
    <p:ext uri="{EFAFB233-063F-42B5-8137-9DF3F51BA10A}">
      <p15:sldGuideLst xmlns:p15="http://schemas.microsoft.com/office/powerpoint/2012/main">
        <p15:guide id="1" pos="5201" userDrawn="1">
          <p15:clr>
            <a:srgbClr val="A4A3A4"/>
          </p15:clr>
        </p15:guide>
        <p15:guide id="2" orient="horz" pos="391" userDrawn="1">
          <p15:clr>
            <a:srgbClr val="A4A3A4"/>
          </p15:clr>
        </p15:guide>
        <p15:guide id="3" orient="horz" pos="1207" userDrawn="1">
          <p15:clr>
            <a:srgbClr val="A4A3A4"/>
          </p15:clr>
        </p15:guide>
        <p15:guide id="4" orient="horz" pos="958" userDrawn="1">
          <p15:clr>
            <a:srgbClr val="A4A3A4"/>
          </p15:clr>
        </p15:guide>
        <p15:guide id="5" pos="4997" userDrawn="1">
          <p15:clr>
            <a:srgbClr val="A4A3A4"/>
          </p15:clr>
        </p15:guide>
        <p15:guide id="6" pos="3046" userDrawn="1">
          <p15:clr>
            <a:srgbClr val="A4A3A4"/>
          </p15:clr>
        </p15:guide>
        <p15:guide id="7" orient="horz" pos="799" userDrawn="1">
          <p15:clr>
            <a:srgbClr val="A4A3A4"/>
          </p15:clr>
        </p15:guide>
        <p15:guide id="8" pos="4861" userDrawn="1">
          <p15:clr>
            <a:srgbClr val="A4A3A4"/>
          </p15:clr>
        </p15:guide>
        <p15:guide id="9" pos="5278" userDrawn="1">
          <p15:clr>
            <a:srgbClr val="A4A3A4"/>
          </p15:clr>
        </p15:guide>
        <p15:guide id="10" orient="horz" pos="14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era" initials="et" lastIdx="8" clrIdx="0">
    <p:extLst>
      <p:ext uri="{19B8F6BF-5375-455C-9EA6-DF929625EA0E}">
        <p15:presenceInfo xmlns:p15="http://schemas.microsoft.com/office/powerpoint/2012/main" userId="este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B1DAB"/>
    <a:srgbClr val="FF4571"/>
    <a:srgbClr val="D4FF47"/>
    <a:srgbClr val="001B6E"/>
    <a:srgbClr val="CCBFD4"/>
    <a:srgbClr val="C8C2D3"/>
    <a:srgbClr val="DADADA"/>
    <a:srgbClr val="09FBD3"/>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391CD6-C8E4-4B72-A660-1BBA06E31994}" v="1" dt="2022-01-24T14:11:02.191"/>
    <p1510:client id="{EB245779-C687-4F63-8B5A-AF29DCBB6622}" v="11" dt="2022-01-24T13:39:30.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66" autoAdjust="0"/>
    <p:restoredTop sz="63735" autoAdjust="0"/>
  </p:normalViewPr>
  <p:slideViewPr>
    <p:cSldViewPr snapToGrid="0" showGuides="1">
      <p:cViewPr varScale="1">
        <p:scale>
          <a:sx n="100" d="100"/>
          <a:sy n="100" d="100"/>
        </p:scale>
        <p:origin x="72" y="72"/>
      </p:cViewPr>
      <p:guideLst>
        <p:guide pos="5201"/>
        <p:guide orient="horz" pos="391"/>
        <p:guide orient="horz" pos="1207"/>
        <p:guide orient="horz" pos="958"/>
        <p:guide pos="4997"/>
        <p:guide pos="3046"/>
        <p:guide orient="horz" pos="799"/>
        <p:guide pos="4861"/>
        <p:guide pos="5278"/>
        <p:guide orient="horz" pos="1434"/>
      </p:guideLst>
    </p:cSldViewPr>
  </p:slid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6A55B5-5634-402A-B0A0-4225984B71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212AA8C-BADE-4044-9B75-5A44B8FCF83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1D4BA26-D908-4BB7-8E1F-074A1CDBC77A}" type="datetimeFigureOut">
              <a:rPr lang="en-US"/>
              <a:pPr>
                <a:defRPr/>
              </a:pPr>
              <a:t>1/24/2022</a:t>
            </a:fld>
            <a:endParaRPr lang="en-US"/>
          </a:p>
        </p:txBody>
      </p:sp>
      <p:sp>
        <p:nvSpPr>
          <p:cNvPr id="4" name="Slide Image Placeholder 3">
            <a:extLst>
              <a:ext uri="{FF2B5EF4-FFF2-40B4-BE49-F238E27FC236}">
                <a16:creationId xmlns:a16="http://schemas.microsoft.com/office/drawing/2014/main" id="{73603908-BB12-41A4-AC06-C705019CEE6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A15A53B-ED75-4CAC-A914-606CBD990C3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7B26028-E9E1-4590-86E1-9CCC3809E14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9959F4C5-6E32-408D-96E4-2C9A1F1A13F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B61E726-9247-4B66-893B-8C85E1BD2FC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iksdagen.se/sv/dokument-lagar/arende/betankande/sveriges-genomforande-av-agenda-2030_H801FiU28"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airtrade.se/resource/rapport-levnadsinkoms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gn="l" rtl="0">
              <a:spcBef>
                <a:spcPts val="360"/>
              </a:spcBef>
              <a:spcAft>
                <a:spcPts val="0"/>
              </a:spcAft>
              <a:buFontTx/>
              <a:buNone/>
            </a:pPr>
            <a:r>
              <a:rPr lang="sv-SE" sz="1200" i="0" dirty="0">
                <a:solidFill>
                  <a:srgbClr val="9A9B9C"/>
                </a:solidFill>
                <a:effectLst/>
                <a:latin typeface="Arial"/>
                <a:ea typeface="Times New Roman" panose="02020603050405020304" pitchFamily="18" charset="0"/>
                <a:cs typeface="Arial"/>
              </a:rPr>
              <a:t>På hemsidan där rapporten ligger finns även en länk till denna presentation som är fri att använda för den som vill presentera eller dela med sig av rapporten till andra inom sin organisation. </a:t>
            </a:r>
            <a:br>
              <a:rPr lang="sv-SE" sz="1200" i="0" dirty="0">
                <a:effectLst/>
                <a:latin typeface="Arial" panose="020B0604020202020204" pitchFamily="34" charset="0"/>
                <a:ea typeface="Times New Roman" panose="02020603050405020304" pitchFamily="18" charset="0"/>
                <a:cs typeface="Arial"/>
              </a:rPr>
            </a:br>
            <a:br>
              <a:rPr lang="sv-SE" sz="1200" i="0" dirty="0">
                <a:effectLst/>
                <a:latin typeface="Arial" panose="020B0604020202020204" pitchFamily="34" charset="0"/>
                <a:ea typeface="Times New Roman" panose="02020603050405020304" pitchFamily="18" charset="0"/>
                <a:cs typeface="Arial"/>
              </a:rPr>
            </a:br>
            <a:r>
              <a:rPr lang="sv-SE" sz="1200" i="0" dirty="0">
                <a:solidFill>
                  <a:srgbClr val="9A9B9C"/>
                </a:solidFill>
                <a:effectLst/>
                <a:latin typeface="Arial"/>
                <a:ea typeface="Times New Roman" panose="02020603050405020304" pitchFamily="18" charset="0"/>
                <a:cs typeface="Arial"/>
              </a:rPr>
              <a:t>Det finns flera viktiga skäl att säkerställa en hållbar offentlig upphandling:</a:t>
            </a:r>
          </a:p>
          <a:p>
            <a:pPr marL="342900" indent="-342900">
              <a:spcBef>
                <a:spcPts val="360"/>
              </a:spcBef>
              <a:spcAft>
                <a:spcPts val="0"/>
              </a:spcAft>
              <a:buFontTx/>
              <a:buAutoNum type="arabicPeriod"/>
              <a:defRPr/>
            </a:pPr>
            <a:r>
              <a:rPr lang="sv-SE" sz="1200" i="0" dirty="0">
                <a:solidFill>
                  <a:srgbClr val="9A9B9C"/>
                </a:solidFill>
                <a:effectLst/>
                <a:latin typeface="Arial"/>
                <a:ea typeface="Times New Roman" panose="02020603050405020304" pitchFamily="18" charset="0"/>
                <a:cs typeface="Arial"/>
              </a:rPr>
              <a:t>A. </a:t>
            </a:r>
            <a:r>
              <a:rPr lang="sv-SE" sz="1200" dirty="0">
                <a:effectLst/>
                <a:latin typeface="Arial"/>
                <a:ea typeface="Calibri" panose="020F0502020204030204" pitchFamily="34" charset="0"/>
                <a:cs typeface="Arial"/>
              </a:rPr>
              <a:t>År 2030 ska vi enligt FN:s globala mål för hållbar utveckling ha utrotat fattigdom och hunger. </a:t>
            </a:r>
            <a:br>
              <a:rPr lang="sv-SE" sz="1200" dirty="0">
                <a:effectLst/>
                <a:latin typeface="Arial" panose="020B0604020202020204" pitchFamily="34" charset="0"/>
                <a:ea typeface="Calibri" panose="020F0502020204030204" pitchFamily="34" charset="0"/>
                <a:cs typeface="Arial"/>
              </a:rPr>
            </a:br>
            <a:r>
              <a:rPr lang="sv-SE" sz="1200" dirty="0">
                <a:effectLst/>
                <a:latin typeface="Arial"/>
                <a:ea typeface="Calibri" panose="020F0502020204030204" pitchFamily="34" charset="0"/>
                <a:cs typeface="Arial"/>
              </a:rPr>
              <a:t>B.</a:t>
            </a:r>
            <a:r>
              <a:rPr lang="sv-SE" dirty="0">
                <a:latin typeface="Arial"/>
                <a:ea typeface="Calibri" panose="020F0502020204030204" pitchFamily="34" charset="0"/>
                <a:cs typeface="Arial"/>
              </a:rPr>
              <a:t> </a:t>
            </a:r>
            <a:r>
              <a:rPr lang="sv-SE" sz="1200" dirty="0">
                <a:effectLst/>
                <a:latin typeface="Arial"/>
                <a:ea typeface="Calibri" panose="020F0502020204030204" pitchFamily="34" charset="0"/>
                <a:cs typeface="Arial"/>
              </a:rPr>
              <a:t> Redan år 2025 ska världen vara fri från barnarbete, enligt Agenda 2030. </a:t>
            </a:r>
            <a:br>
              <a:rPr lang="sv-SE" sz="1200" dirty="0">
                <a:effectLst/>
                <a:latin typeface="Arial" panose="020B0604020202020204" pitchFamily="34" charset="0"/>
                <a:ea typeface="Calibri" panose="020F0502020204030204" pitchFamily="34" charset="0"/>
                <a:cs typeface="Arial"/>
              </a:rPr>
            </a:br>
            <a:r>
              <a:rPr lang="sv-SE" sz="1200" dirty="0">
                <a:effectLst/>
                <a:latin typeface="Arial"/>
                <a:ea typeface="Calibri" panose="020F0502020204030204" pitchFamily="34" charset="0"/>
                <a:cs typeface="Arial"/>
              </a:rPr>
              <a:t>C. Om åtta år ska vi ha halverat utsläppen av koldioxid för att klara Parisavtalets 1,5-gradersmål. </a:t>
            </a:r>
            <a:br>
              <a:rPr lang="sv-SE" sz="1200" dirty="0">
                <a:effectLst/>
                <a:latin typeface="Arial" panose="020B0604020202020204" pitchFamily="34" charset="0"/>
                <a:ea typeface="Calibri" panose="020F0502020204030204" pitchFamily="34" charset="0"/>
                <a:cs typeface="Arial"/>
              </a:rPr>
            </a:br>
            <a:endParaRPr lang="sv-SE" sz="1200" i="0" dirty="0">
              <a:solidFill>
                <a:srgbClr val="9A9B9C"/>
              </a:solidFill>
              <a:effectLst/>
              <a:latin typeface="Arial" panose="020B0604020202020204" pitchFamily="34" charset="0"/>
              <a:ea typeface="Calibri" panose="020F0502020204030204" pitchFamily="34" charset="0"/>
              <a:cs typeface="Arial"/>
            </a:endParaRPr>
          </a:p>
          <a:p>
            <a:pPr marL="342900" marR="0" lvl="0" indent="-342900" algn="l" defTabSz="914400" rtl="0" eaLnBrk="0" fontAlgn="base" latinLnBrk="0" hangingPunct="0">
              <a:lnSpc>
                <a:spcPct val="100000"/>
              </a:lnSpc>
              <a:spcBef>
                <a:spcPts val="360"/>
              </a:spcBef>
              <a:spcAft>
                <a:spcPts val="0"/>
              </a:spcAft>
              <a:buClrTx/>
              <a:buSzTx/>
              <a:buFontTx/>
              <a:buAutoNum type="arabicPeriod"/>
              <a:tabLst/>
              <a:defRPr/>
            </a:pPr>
            <a:r>
              <a:rPr lang="sv-SE" sz="1200" i="0" dirty="0">
                <a:solidFill>
                  <a:srgbClr val="9A9B9C"/>
                </a:solidFill>
                <a:effectLst/>
                <a:latin typeface="Arial"/>
                <a:ea typeface="Times New Roman" panose="02020603050405020304" pitchFamily="18" charset="0"/>
                <a:cs typeface="Arial"/>
              </a:rPr>
              <a:t>Den offentliga upphandlingens stora köpkraft – som uppgår till runt 800 miljarder kr årligen – innebär en stor möjlighet att bidra till en hållbar samhällsutveckling. Genom att det offentliga ställer och följer upp relevanta hållbarhetskrav skapas en efterfrågan på hållbara produkter och tjänster, vilket ger en växande efterfrågan för de aktörer i näringslivet som tar ansvar och ställer om till hållbara affärsmodeller.</a:t>
            </a:r>
          </a:p>
          <a:p>
            <a:pPr marL="342900" marR="0" lvl="0" indent="-342900" algn="l" defTabSz="914400" rtl="0" eaLnBrk="0" fontAlgn="base" latinLnBrk="0" hangingPunct="0">
              <a:lnSpc>
                <a:spcPct val="100000"/>
              </a:lnSpc>
              <a:spcBef>
                <a:spcPts val="360"/>
              </a:spcBef>
              <a:spcAft>
                <a:spcPts val="0"/>
              </a:spcAft>
              <a:buClrTx/>
              <a:buSzTx/>
              <a:buFontTx/>
              <a:buAutoNum type="arabicPeriod"/>
              <a:tabLst/>
              <a:defRPr/>
            </a:pPr>
            <a:endParaRPr lang="sv-SE" sz="1200" i="0" dirty="0">
              <a:solidFill>
                <a:srgbClr val="9A9B9C"/>
              </a:solidFill>
              <a:effectLst/>
              <a:latin typeface="Arial" panose="020B0604020202020204" pitchFamily="34" charset="0"/>
              <a:ea typeface="Times New Roman" panose="02020603050405020304" pitchFamily="18" charset="0"/>
              <a:cs typeface="Arial"/>
            </a:endParaRPr>
          </a:p>
          <a:p>
            <a:pPr marL="342900" marR="0" lvl="0" indent="-342900" algn="l" defTabSz="914400" rtl="0" eaLnBrk="0" fontAlgn="base" latinLnBrk="0" hangingPunct="0">
              <a:lnSpc>
                <a:spcPct val="100000"/>
              </a:lnSpc>
              <a:spcBef>
                <a:spcPts val="360"/>
              </a:spcBef>
              <a:spcAft>
                <a:spcPts val="0"/>
              </a:spcAft>
              <a:buClrTx/>
              <a:buSzTx/>
              <a:buFontTx/>
              <a:buAutoNum type="arabicPeriod"/>
              <a:tabLst/>
              <a:defRPr/>
            </a:pPr>
            <a:r>
              <a:rPr lang="sv-SE" sz="1200" dirty="0">
                <a:effectLst/>
                <a:latin typeface="Arial"/>
                <a:ea typeface="Times New Roman" panose="02020603050405020304" pitchFamily="18" charset="0"/>
                <a:cs typeface="Arial"/>
              </a:rPr>
              <a:t>Riksdagen hänvisar i </a:t>
            </a:r>
            <a:r>
              <a:rPr lang="sv-SE" sz="1200" u="sng" dirty="0">
                <a:solidFill>
                  <a:srgbClr val="0563C1"/>
                </a:solidFill>
                <a:effectLst/>
                <a:latin typeface="Arial"/>
                <a:ea typeface="Times New Roman" panose="02020603050405020304" pitchFamily="18" charset="0"/>
                <a:cs typeface="Arial"/>
                <a:hlinkClick r:id="rId3"/>
              </a:rPr>
              <a:t>"Sveriges genomförande av Agenda 2030"</a:t>
            </a:r>
            <a:r>
              <a:rPr lang="sv-SE" sz="1200" dirty="0">
                <a:effectLst/>
                <a:latin typeface="Arial"/>
                <a:ea typeface="Times New Roman" panose="02020603050405020304" pitchFamily="18" charset="0"/>
                <a:cs typeface="Arial"/>
              </a:rPr>
              <a:t> till de grundlagsfästa skyldigheterna att främja hållbar utveckling och skriver att det är angeläget att den potential för hållbar utveckling som finns inom ramen för offentlig upphandling används full ut. </a:t>
            </a:r>
          </a:p>
          <a:p>
            <a:pPr>
              <a:spcBef>
                <a:spcPts val="360"/>
              </a:spcBef>
              <a:spcAft>
                <a:spcPts val="0"/>
              </a:spcAft>
              <a:defRPr/>
            </a:pPr>
            <a:br>
              <a:rPr lang="sv-SE" sz="1200" i="0" dirty="0">
                <a:effectLst/>
                <a:latin typeface="Arial" panose="020B0604020202020204" pitchFamily="34" charset="0"/>
                <a:ea typeface="Times New Roman" panose="02020603050405020304" pitchFamily="18" charset="0"/>
                <a:cs typeface="Arial"/>
              </a:rPr>
            </a:br>
            <a:r>
              <a:rPr lang="sv-SE" sz="1200" i="0" dirty="0">
                <a:solidFill>
                  <a:srgbClr val="9A9B9C"/>
                </a:solidFill>
                <a:effectLst/>
                <a:latin typeface="Arial"/>
                <a:ea typeface="Times New Roman" panose="02020603050405020304" pitchFamily="18" charset="0"/>
                <a:cs typeface="Arial"/>
                <a:sym typeface="Wingdings" panose="05000000000000000000" pitchFamily="2" charset="2"/>
              </a:rPr>
              <a:t> Så varför en rapport om hållbar upphandling? </a:t>
            </a:r>
            <a:r>
              <a:rPr lang="sv-SE" sz="1200" i="0" dirty="0">
                <a:solidFill>
                  <a:srgbClr val="9A9B9C"/>
                </a:solidFill>
                <a:effectLst/>
                <a:latin typeface="Arial"/>
                <a:ea typeface="Times New Roman" panose="02020603050405020304" pitchFamily="18" charset="0"/>
                <a:cs typeface="Arial"/>
              </a:rPr>
              <a:t>Vi ville helt enkelt undersöka vad som behövs för att arbetet med hållbar upphandling ska kunna växlas upp.</a:t>
            </a:r>
            <a:r>
              <a:rPr lang="sv-SE" dirty="0">
                <a:solidFill>
                  <a:srgbClr val="9A9B9C"/>
                </a:solidFill>
                <a:latin typeface="Arial"/>
                <a:ea typeface="Times New Roman" panose="02020603050405020304" pitchFamily="18" charset="0"/>
                <a:cs typeface="Arial"/>
              </a:rPr>
              <a:t> </a:t>
            </a:r>
            <a:endParaRPr lang="sv-SE" sz="1200" i="0" dirty="0">
              <a:solidFill>
                <a:srgbClr val="9A9B9C"/>
              </a:solidFill>
              <a:effectLst/>
              <a:latin typeface="Arial" panose="020B0604020202020204" pitchFamily="34" charset="0"/>
              <a:ea typeface="Times New Roman" panose="02020603050405020304" pitchFamily="18" charset="0"/>
              <a:cs typeface="Arial"/>
            </a:endParaRPr>
          </a:p>
        </p:txBody>
      </p:sp>
      <p:sp>
        <p:nvSpPr>
          <p:cNvPr id="4" name="Platshållare för bildnummer 3"/>
          <p:cNvSpPr>
            <a:spLocks noGrp="1"/>
          </p:cNvSpPr>
          <p:nvPr>
            <p:ph type="sldNum" sz="quarter" idx="5"/>
          </p:nvPr>
        </p:nvSpPr>
        <p:spPr/>
        <p:txBody>
          <a:bodyPr/>
          <a:lstStyle/>
          <a:p>
            <a:pPr>
              <a:defRPr/>
            </a:pPr>
            <a:fld id="{3B61E726-9247-4B66-893B-8C85E1BD2FCB}" type="slidenum">
              <a:rPr lang="en-US" smtClean="0"/>
              <a:pPr>
                <a:defRPr/>
              </a:pPr>
              <a:t>1</a:t>
            </a:fld>
            <a:endParaRPr lang="en-US"/>
          </a:p>
        </p:txBody>
      </p:sp>
    </p:spTree>
    <p:extLst>
      <p:ext uri="{BB962C8B-B14F-4D97-AF65-F5344CB8AC3E}">
        <p14:creationId xmlns:p14="http://schemas.microsoft.com/office/powerpoint/2010/main" val="2645521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800" b="0" i="0" dirty="0">
                <a:solidFill>
                  <a:srgbClr val="000000"/>
                </a:solidFill>
                <a:effectLst/>
                <a:latin typeface="Exo2-Medium" panose="00000600000000000000" pitchFamily="50" charset="0"/>
              </a:rPr>
              <a:t>Nästa steg i vår åttastegsmodell är att fastställa en strategi.</a:t>
            </a:r>
          </a:p>
          <a:p>
            <a:pPr marL="285750" indent="-285750">
              <a:buFontTx/>
              <a:buChar char="-"/>
            </a:pPr>
            <a:r>
              <a:rPr lang="sv-SE" sz="1800" b="0" i="0" dirty="0">
                <a:solidFill>
                  <a:srgbClr val="000000"/>
                </a:solidFill>
                <a:effectLst/>
                <a:latin typeface="Exo2-Medium" panose="00000600000000000000" pitchFamily="50" charset="0"/>
              </a:rPr>
              <a:t>På frågan om vad den </a:t>
            </a:r>
            <a:r>
              <a:rPr lang="sv-SE" sz="1800" b="0" i="1" dirty="0">
                <a:solidFill>
                  <a:srgbClr val="000000"/>
                </a:solidFill>
                <a:effectLst/>
                <a:latin typeface="Exo2-Italic" panose="00000500000000000000" pitchFamily="50" charset="0"/>
              </a:rPr>
              <a:t>enskilde tjänstepersonen </a:t>
            </a:r>
            <a:r>
              <a:rPr lang="sv-SE" sz="1800" b="0" i="0" dirty="0">
                <a:solidFill>
                  <a:srgbClr val="000000"/>
                </a:solidFill>
                <a:effectLst/>
                <a:latin typeface="Exo2-Medium" panose="00000600000000000000" pitchFamily="50" charset="0"/>
              </a:rPr>
              <a:t>behöver i sin yrkesroll för att i ännu högre grad bidra till Agenda 2030-målen genom offentlig upphandling svarar över hälften att de behöver ”mer tid för att kunna prioritera hållbara upphandlingar och inköp” </a:t>
            </a:r>
          </a:p>
          <a:p>
            <a:pPr marL="285750" indent="-285750">
              <a:buFontTx/>
              <a:buChar char="-"/>
            </a:pPr>
            <a:r>
              <a:rPr lang="sv-SE" sz="1800" b="0" i="0" dirty="0">
                <a:solidFill>
                  <a:srgbClr val="000000"/>
                </a:solidFill>
                <a:effectLst/>
                <a:latin typeface="Exo2-Medium" panose="00000600000000000000" pitchFamily="50" charset="0"/>
              </a:rPr>
              <a:t>Fyra av tio svarar att de behöver ”bättre möjlighet till samarbete med kollegor med andra kompetenser” </a:t>
            </a:r>
          </a:p>
          <a:p>
            <a:pPr marL="285750" indent="-285750">
              <a:buFontTx/>
              <a:buChar char="-"/>
            </a:pPr>
            <a:r>
              <a:rPr lang="sv-SE" sz="1800" b="0" i="0" dirty="0">
                <a:solidFill>
                  <a:srgbClr val="000000"/>
                </a:solidFill>
                <a:effectLst/>
                <a:latin typeface="Exo2-Medium" panose="00000600000000000000" pitchFamily="50" charset="0"/>
              </a:rPr>
              <a:t>På motsvarande fråga om vad </a:t>
            </a:r>
            <a:r>
              <a:rPr lang="sv-SE" sz="1800" b="0" i="1" dirty="0">
                <a:solidFill>
                  <a:srgbClr val="000000"/>
                </a:solidFill>
                <a:effectLst/>
                <a:latin typeface="Exo2-Italic" panose="00000500000000000000" pitchFamily="50" charset="0"/>
              </a:rPr>
              <a:t>myndigheten </a:t>
            </a:r>
            <a:r>
              <a:rPr lang="sv-SE" sz="1800" b="0" i="0" dirty="0">
                <a:solidFill>
                  <a:srgbClr val="000000"/>
                </a:solidFill>
                <a:effectLst/>
                <a:latin typeface="Exo2-Medium" panose="00000600000000000000" pitchFamily="50" charset="0"/>
              </a:rPr>
              <a:t>behöver svarar en tredjedel ”en förändrad organisering av arbetet” och drygt en fjärdedel lyfter ”behovet av ökad inköpsbudget”</a:t>
            </a:r>
            <a:r>
              <a:rPr lang="sv-SE" sz="2800" dirty="0"/>
              <a:t> </a:t>
            </a:r>
          </a:p>
          <a:p>
            <a:pPr marL="285750" indent="-285750">
              <a:buFontTx/>
              <a:buChar char="-"/>
            </a:pPr>
            <a:endParaRPr lang="sv-SE" sz="2800" dirty="0">
              <a:effectLst/>
              <a:latin typeface="Arial" panose="020B0604020202020204" pitchFamily="34" charset="0"/>
              <a:ea typeface="Calibri" panose="020F0502020204030204" pitchFamily="34" charset="0"/>
              <a:cs typeface="Segoe UI" panose="020B0502040204020203" pitchFamily="34" charset="0"/>
            </a:endParaRPr>
          </a:p>
          <a:p>
            <a:pPr marL="0" indent="0">
              <a:buFontTx/>
              <a:buNone/>
            </a:pPr>
            <a:r>
              <a:rPr lang="sv-SE" sz="1800" dirty="0">
                <a:effectLst/>
                <a:latin typeface="Arial" panose="020B0604020202020204" pitchFamily="34" charset="0"/>
                <a:ea typeface="Calibri" panose="020F0502020204030204" pitchFamily="34" charset="0"/>
                <a:cs typeface="Segoe UI" panose="020B0502040204020203" pitchFamily="34" charset="0"/>
              </a:rPr>
              <a:t>Tydligt i svaren är att ansvaren och rollerna behöver förtydligas på många organisationer.  </a:t>
            </a:r>
          </a:p>
          <a:p>
            <a:pPr marL="0" indent="0">
              <a:buFontTx/>
              <a:buNone/>
            </a:pPr>
            <a:endParaRPr lang="sv-SE" sz="1800" dirty="0">
              <a:effectLst/>
              <a:latin typeface="Arial" panose="020B0604020202020204" pitchFamily="34" charset="0"/>
              <a:ea typeface="Calibri" panose="020F0502020204030204" pitchFamily="34" charset="0"/>
              <a:cs typeface="Segoe UI" panose="020B050204020402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2800" u="sng" dirty="0">
                <a:latin typeface="Exo 2" pitchFamily="2" charset="77"/>
              </a:rPr>
              <a:t>Ur standarden för hållbar upphandling, ISO 20400: </a:t>
            </a:r>
            <a:br>
              <a:rPr lang="sv-SE" sz="2800" dirty="0">
                <a:latin typeface="Exo 2" pitchFamily="2" charset="77"/>
              </a:rPr>
            </a:br>
            <a:r>
              <a:rPr lang="sv-SE" sz="2800" dirty="0">
                <a:latin typeface="Exo 2" pitchFamily="2" charset="77"/>
              </a:rPr>
              <a:t>”Engagemang från organisationens högsta ledning är avgörande för att lyckas med hållbar upphandling.</a:t>
            </a:r>
            <a:br>
              <a:rPr lang="sv-SE" sz="2800" dirty="0">
                <a:latin typeface="Exo 2" pitchFamily="2" charset="77"/>
              </a:rPr>
            </a:br>
            <a:r>
              <a:rPr lang="sv-SE" sz="1800" dirty="0">
                <a:latin typeface="Exo 2" pitchFamily="2" charset="77"/>
              </a:rPr>
              <a:t> /…/ Utan detta formella engagemang har de personer  som är involverade i upphandlingsverksamheten inget officiellt mandat att integrera hållbarhet i sina  strategier eller processer för upphandling.  Hållbar upphandling förblir då en ad-hoc-aktivitet  utan resurser och erkännande på verksamhetsnivå.” </a:t>
            </a:r>
          </a:p>
          <a:p>
            <a:pPr marL="0" indent="0">
              <a:buFontTx/>
              <a:buNone/>
            </a:pPr>
            <a:endParaRPr lang="sv-SE" sz="1800" dirty="0">
              <a:effectLst/>
              <a:latin typeface="Arial" panose="020B0604020202020204" pitchFamily="34" charset="0"/>
              <a:ea typeface="Calibri" panose="020F0502020204030204" pitchFamily="34" charset="0"/>
              <a:cs typeface="Segoe UI" panose="020B0502040204020203" pitchFamily="34" charset="0"/>
            </a:endParaRPr>
          </a:p>
        </p:txBody>
      </p:sp>
      <p:sp>
        <p:nvSpPr>
          <p:cNvPr id="4" name="Platshållare för bildnummer 3"/>
          <p:cNvSpPr>
            <a:spLocks noGrp="1"/>
          </p:cNvSpPr>
          <p:nvPr>
            <p:ph type="sldNum" sz="quarter" idx="5"/>
          </p:nvPr>
        </p:nvSpPr>
        <p:spPr/>
        <p:txBody>
          <a:bodyPr/>
          <a:lstStyle/>
          <a:p>
            <a:pPr>
              <a:defRPr/>
            </a:pPr>
            <a:fld id="{3B61E726-9247-4B66-893B-8C85E1BD2FCB}" type="slidenum">
              <a:rPr lang="en-US" smtClean="0"/>
              <a:pPr>
                <a:defRPr/>
              </a:pPr>
              <a:t>10</a:t>
            </a:fld>
            <a:endParaRPr lang="en-US"/>
          </a:p>
        </p:txBody>
      </p:sp>
    </p:spTree>
    <p:extLst>
      <p:ext uri="{BB962C8B-B14F-4D97-AF65-F5344CB8AC3E}">
        <p14:creationId xmlns:p14="http://schemas.microsoft.com/office/powerpoint/2010/main" val="3266248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a:t>Frågor </a:t>
            </a:r>
            <a:r>
              <a:rPr lang="sv-SE" b="0" i="0" dirty="0">
                <a:effectLst/>
              </a:rPr>
              <a:t>för att </a:t>
            </a:r>
            <a:r>
              <a:rPr lang="sv-SE" dirty="0"/>
              <a:t>diskutera utmaningar som finns inom organisationen </a:t>
            </a:r>
            <a:r>
              <a:rPr lang="sv-SE" b="0" i="0" dirty="0">
                <a:effectLst/>
              </a:rPr>
              <a:t>vad </a:t>
            </a:r>
            <a:r>
              <a:rPr lang="sv-SE" dirty="0"/>
              <a:t>gäller hållbar upphandling.</a:t>
            </a:r>
          </a:p>
          <a:p>
            <a:pPr marL="0" marR="0" lvl="0" indent="0" algn="l" defTabSz="914400">
              <a:lnSpc>
                <a:spcPct val="100000"/>
              </a:lnSpc>
              <a:spcBef>
                <a:spcPct val="30000"/>
              </a:spcBef>
              <a:spcAft>
                <a:spcPct val="0"/>
              </a:spcAft>
              <a:buClrTx/>
              <a:buSzTx/>
              <a:buFontTx/>
              <a:buNone/>
              <a:tabLst/>
              <a:defRPr/>
            </a:pPr>
            <a:endParaRPr lang="sv-SE" sz="1800" dirty="0">
              <a:latin typeface="Exo2-Medium"/>
            </a:endParaRPr>
          </a:p>
          <a:p>
            <a:pPr marL="0" indent="0">
              <a:buFontTx/>
              <a:buNone/>
            </a:pPr>
            <a:endParaRPr lang="sv-SE" sz="1800" dirty="0">
              <a:effectLst/>
              <a:latin typeface="Arial" panose="020B0604020202020204" pitchFamily="34" charset="0"/>
              <a:ea typeface="Calibri" panose="020F0502020204030204" pitchFamily="34" charset="0"/>
              <a:cs typeface="Segoe UI" panose="020B0502040204020203" pitchFamily="34" charset="0"/>
            </a:endParaRPr>
          </a:p>
        </p:txBody>
      </p:sp>
      <p:sp>
        <p:nvSpPr>
          <p:cNvPr id="4" name="Platshållare för bildnummer 3"/>
          <p:cNvSpPr>
            <a:spLocks noGrp="1"/>
          </p:cNvSpPr>
          <p:nvPr>
            <p:ph type="sldNum" sz="quarter" idx="5"/>
          </p:nvPr>
        </p:nvSpPr>
        <p:spPr/>
        <p:txBody>
          <a:bodyPr/>
          <a:lstStyle/>
          <a:p>
            <a:pPr>
              <a:defRPr/>
            </a:pPr>
            <a:fld id="{3B61E726-9247-4B66-893B-8C85E1BD2FCB}" type="slidenum">
              <a:rPr lang="en-US" smtClean="0"/>
              <a:pPr>
                <a:defRPr/>
              </a:pPr>
              <a:t>11</a:t>
            </a:fld>
            <a:endParaRPr lang="en-US"/>
          </a:p>
        </p:txBody>
      </p:sp>
    </p:spTree>
    <p:extLst>
      <p:ext uri="{BB962C8B-B14F-4D97-AF65-F5344CB8AC3E}">
        <p14:creationId xmlns:p14="http://schemas.microsoft.com/office/powerpoint/2010/main" val="3044071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Tx/>
              <a:buChar char="-"/>
            </a:pPr>
            <a:r>
              <a:rPr lang="sv-SE" sz="1800" b="0" i="0" dirty="0">
                <a:solidFill>
                  <a:srgbClr val="000000"/>
                </a:solidFill>
                <a:effectLst/>
                <a:latin typeface="Exo2-Medium" panose="00000600000000000000" pitchFamily="50" charset="0"/>
              </a:rPr>
              <a:t>Genom att analysera hållbarhetsrisker förebygger upphandlande organisationer bland annat negativ påverkan på mänskliga rättigheter och miljö</a:t>
            </a:r>
            <a:r>
              <a:rPr lang="sv-SE" sz="2800" dirty="0"/>
              <a:t> </a:t>
            </a:r>
          </a:p>
          <a:p>
            <a:pPr marL="285750" indent="-285750">
              <a:buFontTx/>
              <a:buChar char="-"/>
            </a:pPr>
            <a:r>
              <a:rPr lang="sv-SE" sz="1800" b="0" i="0" dirty="0">
                <a:solidFill>
                  <a:srgbClr val="000000"/>
                </a:solidFill>
                <a:effectLst/>
                <a:latin typeface="Exo2-Medium" panose="00000600000000000000" pitchFamily="50" charset="0"/>
              </a:rPr>
              <a:t>Nästan hälften av respondenterna uppger i enkäten att deras myndigheter bara ibland eller aldrig kartlägger hållbarhetsrisker och gör behövlighetsbedömningar</a:t>
            </a:r>
          </a:p>
          <a:p>
            <a:pPr marL="285750" indent="-285750">
              <a:buFontTx/>
              <a:buChar char="-"/>
            </a:pPr>
            <a:r>
              <a:rPr lang="sv-SE" sz="1800" b="0" i="0" dirty="0">
                <a:solidFill>
                  <a:srgbClr val="000000"/>
                </a:solidFill>
                <a:effectLst/>
                <a:latin typeface="Exo2-Medium" panose="00000600000000000000" pitchFamily="50" charset="0"/>
              </a:rPr>
              <a:t>Vanliga orsaker som nämns till att risker inte kartläggs är bristande resurser, att myndigheten är liten eller att myndigheten prioriterar annat. Flera respondenter påtalar dock att det vore viktigt att kunna göra ett kartläggningsarbete.</a:t>
            </a:r>
            <a:r>
              <a:rPr lang="sv-SE" sz="4000" dirty="0"/>
              <a: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187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57200" indent="-457200">
              <a:buFont typeface="Arial"/>
              <a:buChar char="•"/>
            </a:pPr>
            <a:r>
              <a:rPr lang="sv-SE" dirty="0"/>
              <a:t>Frågor för att diskutera utmaningar som finns inom organisationen vad gäller hållbar upphandling.</a:t>
            </a:r>
          </a:p>
          <a:p>
            <a:pPr marL="285750" indent="-285750">
              <a:buFontTx/>
              <a:buChar char="-"/>
            </a:pPr>
            <a:endParaRPr lang="sv-SE" sz="2800"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481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800" b="0" i="0" dirty="0">
                <a:solidFill>
                  <a:srgbClr val="000000"/>
                </a:solidFill>
                <a:effectLst/>
                <a:latin typeface="Exo2-Medium" panose="00000600000000000000" pitchFamily="50" charset="0"/>
              </a:rPr>
              <a:t>Nästa steg i vår modell är att formulera hållbarhetskrav utifrån riskerna.</a:t>
            </a:r>
          </a:p>
          <a:p>
            <a:pPr marL="285750" indent="-285750">
              <a:buFontTx/>
              <a:buChar char="-"/>
            </a:pPr>
            <a:r>
              <a:rPr lang="sv-SE" sz="1800" b="0" i="0" dirty="0">
                <a:solidFill>
                  <a:srgbClr val="000000"/>
                </a:solidFill>
                <a:effectLst/>
                <a:latin typeface="Exo2-Medium" panose="00000600000000000000" pitchFamily="50" charset="0"/>
              </a:rPr>
              <a:t>Genom att ställa hållbarhetskrav bidrar den offentliga sektorn till Agenda 2030-målen och minskar risken för negativ påverkan på mänskliga rättigheter och miljö.</a:t>
            </a:r>
          </a:p>
          <a:p>
            <a:pPr marL="285750" indent="-285750">
              <a:buFontTx/>
              <a:buChar char="-"/>
            </a:pPr>
            <a:r>
              <a:rPr lang="sv-SE" sz="1800" b="0" i="0" dirty="0">
                <a:solidFill>
                  <a:srgbClr val="000000"/>
                </a:solidFill>
                <a:effectLst/>
                <a:latin typeface="Exo2-Medium" panose="00000600000000000000" pitchFamily="50" charset="0"/>
              </a:rPr>
              <a:t>Enkäten visar att två av tio upphandlande myndigheter </a:t>
            </a:r>
            <a:r>
              <a:rPr lang="sv-SE" sz="1800" b="0" i="1" dirty="0">
                <a:solidFill>
                  <a:srgbClr val="000000"/>
                </a:solidFill>
                <a:effectLst/>
                <a:latin typeface="Exo2-Italic" panose="00000500000000000000" pitchFamily="50" charset="0"/>
              </a:rPr>
              <a:t>alltid </a:t>
            </a:r>
            <a:r>
              <a:rPr lang="sv-SE" sz="1800" b="0" i="0" dirty="0">
                <a:solidFill>
                  <a:srgbClr val="000000"/>
                </a:solidFill>
                <a:effectLst/>
                <a:latin typeface="Exo2-Medium" panose="00000600000000000000" pitchFamily="50" charset="0"/>
              </a:rPr>
              <a:t>ställer hållbarhetskrav och villkor i relation till de identifierade riskerna och behövlighetsbedömningarna. </a:t>
            </a:r>
          </a:p>
          <a:p>
            <a:pPr marL="285750" indent="-285750">
              <a:buFontTx/>
              <a:buChar char="-"/>
            </a:pPr>
            <a:r>
              <a:rPr lang="sv-SE" sz="1800" b="0" i="0" dirty="0">
                <a:solidFill>
                  <a:srgbClr val="000000"/>
                </a:solidFill>
                <a:effectLst/>
                <a:latin typeface="Exo2-Medium" panose="00000600000000000000" pitchFamily="50" charset="0"/>
              </a:rPr>
              <a:t>Samtliga respondenter från regioner svarar att de </a:t>
            </a:r>
            <a:r>
              <a:rPr lang="sv-SE" sz="1800" b="0" i="1" dirty="0">
                <a:solidFill>
                  <a:srgbClr val="000000"/>
                </a:solidFill>
                <a:effectLst/>
                <a:latin typeface="Exo2-Italic" panose="00000500000000000000" pitchFamily="50" charset="0"/>
              </a:rPr>
              <a:t>alltid </a:t>
            </a:r>
            <a:r>
              <a:rPr lang="sv-SE" sz="1800" b="0" i="0" dirty="0">
                <a:solidFill>
                  <a:srgbClr val="000000"/>
                </a:solidFill>
                <a:effectLst/>
                <a:latin typeface="Exo2-Medium" panose="00000600000000000000" pitchFamily="50" charset="0"/>
              </a:rPr>
              <a:t>eller </a:t>
            </a:r>
            <a:r>
              <a:rPr lang="sv-SE" sz="1800" b="0" i="1" dirty="0">
                <a:solidFill>
                  <a:srgbClr val="000000"/>
                </a:solidFill>
                <a:effectLst/>
                <a:latin typeface="Exo2-Italic" panose="00000500000000000000" pitchFamily="50" charset="0"/>
              </a:rPr>
              <a:t>oftast </a:t>
            </a:r>
            <a:r>
              <a:rPr lang="sv-SE" sz="1800" b="0" i="0" dirty="0">
                <a:solidFill>
                  <a:srgbClr val="000000"/>
                </a:solidFill>
                <a:effectLst/>
                <a:latin typeface="Exo2-Medium" panose="00000600000000000000" pitchFamily="50" charset="0"/>
              </a:rPr>
              <a:t>ställer hållbarhetskrav i relation till riskerna. Motsvarande siffror för statliga myndigheter och kommuner är 53 procent respektive 62 procent.</a:t>
            </a:r>
            <a:r>
              <a:rPr lang="sv-SE" sz="2800" dirty="0"/>
              <a: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12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a:t>Frågor </a:t>
            </a:r>
            <a:r>
              <a:rPr lang="sv-SE" b="0" i="0" dirty="0">
                <a:effectLst/>
              </a:rPr>
              <a:t>för att </a:t>
            </a:r>
            <a:r>
              <a:rPr lang="sv-SE" dirty="0"/>
              <a:t>diskutera utmaningar som finns inom organisationen vad gäller hållbar upphandling</a:t>
            </a:r>
            <a:r>
              <a:rPr lang="sv-SE" b="0" i="0" dirty="0">
                <a:effectLst/>
              </a:rPr>
              <a:t>.</a:t>
            </a:r>
          </a:p>
          <a:p>
            <a:endParaRPr lang="sv-SE" sz="1800" dirty="0">
              <a:latin typeface="Exo2-Medium"/>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188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800" b="0" i="0" dirty="0">
                <a:solidFill>
                  <a:srgbClr val="000000"/>
                </a:solidFill>
                <a:effectLst/>
                <a:latin typeface="Exo2-Medium" panose="00000600000000000000" pitchFamily="50" charset="0"/>
              </a:rPr>
              <a:t>Steg nummer sex handlar om uppföljning.</a:t>
            </a:r>
          </a:p>
          <a:p>
            <a:pPr marL="285750" indent="-285750">
              <a:buFontTx/>
              <a:buChar char="-"/>
            </a:pPr>
            <a:endParaRPr lang="sv-SE" sz="1800" b="0" i="0" dirty="0">
              <a:solidFill>
                <a:srgbClr val="000000"/>
              </a:solidFill>
              <a:effectLst/>
              <a:latin typeface="Exo2-Medium" panose="00000600000000000000" pitchFamily="50" charset="0"/>
            </a:endParaRPr>
          </a:p>
          <a:p>
            <a:pPr marL="285750" indent="-285750">
              <a:buFontTx/>
              <a:buChar char="-"/>
            </a:pPr>
            <a:r>
              <a:rPr lang="sv-SE" sz="1800" b="0" i="0" dirty="0">
                <a:solidFill>
                  <a:srgbClr val="000000"/>
                </a:solidFill>
                <a:effectLst/>
                <a:latin typeface="Exo2-Medium" panose="00000600000000000000" pitchFamily="50" charset="0"/>
              </a:rPr>
              <a:t>Bara två procent av respondenterna uppger att organisationen alltid gör en systematisk och dokumenterad uppföljning av efterlevnaden av miljömässiga och sociala krav som ställts. </a:t>
            </a:r>
          </a:p>
          <a:p>
            <a:pPr marL="285750" indent="-285750">
              <a:buFontTx/>
              <a:buChar char="-"/>
            </a:pPr>
            <a:r>
              <a:rPr lang="sv-SE" sz="1800" b="0" i="0" dirty="0">
                <a:solidFill>
                  <a:srgbClr val="000000"/>
                </a:solidFill>
                <a:effectLst/>
                <a:latin typeface="Exo2-Medium" panose="00000600000000000000" pitchFamily="50" charset="0"/>
              </a:rPr>
              <a:t>Räknas de som svarar </a:t>
            </a:r>
            <a:r>
              <a:rPr lang="sv-SE" sz="1800" b="0" i="1" dirty="0">
                <a:solidFill>
                  <a:srgbClr val="000000"/>
                </a:solidFill>
                <a:effectLst/>
                <a:latin typeface="Exo2-Italic" panose="00000500000000000000" pitchFamily="50" charset="0"/>
              </a:rPr>
              <a:t>ja, oftast </a:t>
            </a:r>
            <a:r>
              <a:rPr lang="sv-SE" sz="1800" b="0" i="0" dirty="0">
                <a:solidFill>
                  <a:srgbClr val="000000"/>
                </a:solidFill>
                <a:effectLst/>
                <a:latin typeface="Exo2-Medium" panose="00000600000000000000" pitchFamily="50" charset="0"/>
              </a:rPr>
              <a:t>kommer andelen upp till 15 procent. </a:t>
            </a:r>
          </a:p>
          <a:p>
            <a:pPr marL="285750" indent="-285750">
              <a:buFontTx/>
              <a:buChar char="-"/>
            </a:pPr>
            <a:r>
              <a:rPr lang="sv-SE" sz="1800" b="0" i="0" dirty="0">
                <a:solidFill>
                  <a:srgbClr val="000000"/>
                </a:solidFill>
                <a:effectLst/>
                <a:latin typeface="Exo2-Medium" panose="00000600000000000000" pitchFamily="50" charset="0"/>
              </a:rPr>
              <a:t>En tredjedel av respondenterna uppger att deras myndigheter ibland gör systematiska uppföljningar. </a:t>
            </a:r>
          </a:p>
          <a:p>
            <a:pPr marL="0" indent="0">
              <a:buFontTx/>
              <a:buNone/>
            </a:pPr>
            <a:br>
              <a:rPr lang="sv-SE" sz="1800" b="0" i="0" dirty="0">
                <a:solidFill>
                  <a:srgbClr val="000000"/>
                </a:solidFill>
                <a:effectLst/>
                <a:latin typeface="Exo2-Medium" panose="00000600000000000000" pitchFamily="50" charset="0"/>
              </a:rPr>
            </a:br>
            <a:r>
              <a:rPr lang="sv-SE" sz="1800" b="0" i="0" dirty="0">
                <a:solidFill>
                  <a:srgbClr val="000000"/>
                </a:solidFill>
                <a:effectLst/>
                <a:latin typeface="Exo2-Medium" panose="00000600000000000000" pitchFamily="50" charset="0"/>
              </a:rPr>
              <a:t>En av de största riskfaktorerna för korruption och osund konkurrens är när upphandlande organisationer inte följer upp avtal som upphandlats, framgår i en rapport av Konkurrensverket.</a:t>
            </a:r>
            <a:r>
              <a:rPr lang="sv-SE" sz="2800" dirty="0"/>
              <a:t> </a:t>
            </a:r>
            <a:br>
              <a:rPr lang="sv-SE" sz="2800" dirty="0"/>
            </a:br>
            <a:endParaRPr lang="sv-SE" sz="1800" dirty="0">
              <a:effectLst/>
              <a:latin typeface="Arial" panose="020B0604020202020204" pitchFamily="34" charset="0"/>
              <a:ea typeface="Calibri" panose="020F0502020204030204" pitchFamily="34" charset="0"/>
              <a:cs typeface="Segoe UI" panose="020B0502040204020203"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911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a:t>Frågor för </a:t>
            </a:r>
            <a:r>
              <a:rPr lang="sv-SE" b="0" i="0" dirty="0">
                <a:effectLst/>
              </a:rPr>
              <a:t>att </a:t>
            </a:r>
            <a:r>
              <a:rPr lang="sv-SE" dirty="0"/>
              <a:t>diskutera utmaningar som finns inom </a:t>
            </a:r>
            <a:r>
              <a:rPr lang="sv-SE" b="0" i="0" dirty="0">
                <a:effectLst/>
              </a:rPr>
              <a:t>organisationen </a:t>
            </a:r>
            <a:r>
              <a:rPr lang="sv-SE" dirty="0"/>
              <a:t>vad gäller hållbar upphandling</a:t>
            </a:r>
            <a:r>
              <a:rPr lang="sv-SE" b="0" i="0" dirty="0">
                <a:effectLst/>
              </a:rPr>
              <a:t>.</a:t>
            </a:r>
          </a:p>
          <a:p>
            <a:pPr marL="0" indent="0">
              <a:buFontTx/>
              <a:buNone/>
            </a:pPr>
            <a:endParaRPr lang="sv-SE" sz="1800" dirty="0">
              <a:effectLst/>
              <a:latin typeface="Exo2-Medium"/>
              <a:ea typeface="Calibri" panose="020F0502020204030204" pitchFamily="34" charset="0"/>
              <a:cs typeface="Segoe UI" panose="020B0502040204020203"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328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800" b="0" i="0" dirty="0">
                <a:solidFill>
                  <a:srgbClr val="000000"/>
                </a:solidFill>
                <a:effectLst/>
                <a:latin typeface="Exo2-Medium" panose="00000600000000000000" pitchFamily="50" charset="0"/>
              </a:rPr>
              <a:t>Steg sju handlar om att åtgärda avvikelser.</a:t>
            </a:r>
          </a:p>
          <a:p>
            <a:pPr marL="285750" indent="-285750">
              <a:buFontTx/>
              <a:buChar char="-"/>
            </a:pPr>
            <a:endParaRPr lang="sv-SE" sz="1800" b="0" i="0" dirty="0">
              <a:solidFill>
                <a:srgbClr val="000000"/>
              </a:solidFill>
              <a:effectLst/>
              <a:latin typeface="Exo2-Medium" panose="00000600000000000000" pitchFamily="50" charset="0"/>
            </a:endParaRPr>
          </a:p>
          <a:p>
            <a:pPr marL="285750" indent="-285750">
              <a:buFontTx/>
              <a:buChar char="-"/>
            </a:pPr>
            <a:r>
              <a:rPr lang="sv-SE" sz="1800" b="0" i="0" dirty="0">
                <a:solidFill>
                  <a:srgbClr val="000000"/>
                </a:solidFill>
                <a:effectLst/>
                <a:latin typeface="Exo2-Medium" panose="00000600000000000000" pitchFamily="50" charset="0"/>
              </a:rPr>
              <a:t>För att hållbarhetskrav ska göra betydande skillnad i verkligheten behöver avvikelser hanteras. </a:t>
            </a:r>
          </a:p>
          <a:p>
            <a:pPr marL="285750" indent="-285750">
              <a:buFontTx/>
              <a:buChar char="-"/>
            </a:pPr>
            <a:r>
              <a:rPr lang="sv-SE" sz="1800" b="0" i="0" dirty="0">
                <a:solidFill>
                  <a:srgbClr val="000000"/>
                </a:solidFill>
                <a:effectLst/>
                <a:latin typeface="Exo2-Medium" panose="00000600000000000000" pitchFamily="50" charset="0"/>
              </a:rPr>
              <a:t>Myndigheten behöver ha en åtgärdsplan, så den vet hur den ska agera i förhållande till leverantörer vid avvikelser</a:t>
            </a:r>
          </a:p>
          <a:p>
            <a:pPr marL="285750" indent="-285750">
              <a:buFontTx/>
              <a:buChar char="-"/>
            </a:pPr>
            <a:endParaRPr lang="sv-SE" sz="1800" dirty="0">
              <a:effectLst/>
              <a:latin typeface="Arial" panose="020B0604020202020204" pitchFamily="34" charset="0"/>
              <a:ea typeface="Calibri" panose="020F0502020204030204" pitchFamily="34" charset="0"/>
              <a:cs typeface="Segoe UI" panose="020B0502040204020203"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130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a:t>Frågor för att diskutera utmaningar som finns inom organisationen vad gäller hållbar upphandling.</a:t>
            </a:r>
          </a:p>
          <a:p>
            <a:pPr marL="0" marR="0" lvl="0" indent="0" algn="l" defTabSz="914400">
              <a:lnSpc>
                <a:spcPct val="100000"/>
              </a:lnSpc>
              <a:spcBef>
                <a:spcPct val="30000"/>
              </a:spcBef>
              <a:spcAft>
                <a:spcPct val="0"/>
              </a:spcAft>
              <a:buClrTx/>
              <a:buSzTx/>
              <a:buFontTx/>
              <a:buNone/>
              <a:tabLst/>
              <a:defRPr/>
            </a:pPr>
            <a:endParaRPr lang="sv-SE" sz="1800" dirty="0">
              <a:effectLst/>
              <a:latin typeface="Exo2-Medium"/>
              <a:ea typeface="Calibri" panose="020F0502020204030204" pitchFamily="34" charset="0"/>
              <a:cs typeface="Segoe UI" panose="020B0502040204020203"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50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360"/>
              </a:spcBef>
              <a:spcAft>
                <a:spcPts val="0"/>
              </a:spcAft>
              <a:buFontTx/>
              <a:buChar char="-"/>
            </a:pPr>
            <a:r>
              <a:rPr lang="sv-SE" sz="1200" dirty="0">
                <a:latin typeface="+mn-lt"/>
              </a:rPr>
              <a:t>Fairtrade Sveriges senaste granskning av löner inom jordbruks- och textilsektorn i länder med utbredd fattigdom visar på systematiskt ohållbara löner. </a:t>
            </a:r>
            <a:r>
              <a:rPr lang="sv-SE" b="0" i="0" dirty="0">
                <a:solidFill>
                  <a:srgbClr val="333333"/>
                </a:solidFill>
                <a:effectLst/>
                <a:latin typeface="Exo 2" panose="00000500000000000000" pitchFamily="50" charset="0"/>
              </a:rPr>
              <a:t>Anställda i början av de globala leverantörskedjorna inom jordbruket och textilindustrin tjänar i genomsnitt</a:t>
            </a:r>
            <a:r>
              <a:rPr lang="sv-SE" sz="1200" b="0" i="0" u="none" kern="1200" dirty="0">
                <a:solidFill>
                  <a:srgbClr val="333333"/>
                </a:solidFill>
                <a:effectLst/>
                <a:latin typeface="Exo 2" panose="00000500000000000000" pitchFamily="50" charset="0"/>
                <a:ea typeface="+mn-ea"/>
                <a:cs typeface="+mn-cs"/>
              </a:rPr>
              <a:t> </a:t>
            </a:r>
            <a:r>
              <a:rPr lang="sv-SE" sz="1200" b="0" i="0" u="none" kern="1200" dirty="0">
                <a:solidFill>
                  <a:srgbClr val="333333"/>
                </a:solidFill>
                <a:effectLst/>
                <a:latin typeface="Exo 2" panose="00000500000000000000" pitchFamily="50" charset="0"/>
                <a:ea typeface="+mn-ea"/>
                <a:cs typeface="+mn-cs"/>
                <a:hlinkClick r:id="rId3">
                  <a:extLst>
                    <a:ext uri="{A12FA001-AC4F-418D-AE19-62706E023703}">
                      <ahyp:hlinkClr xmlns:ahyp="http://schemas.microsoft.com/office/drawing/2018/hyperlinkcolor" val="tx"/>
                    </a:ext>
                  </a:extLst>
                </a:hlinkClick>
              </a:rPr>
              <a:t>65 procent av en levnadslön</a:t>
            </a:r>
            <a:r>
              <a:rPr lang="sv-SE" sz="1200" b="0" i="0" u="none" kern="1200" dirty="0">
                <a:solidFill>
                  <a:srgbClr val="333333"/>
                </a:solidFill>
                <a:effectLst/>
                <a:latin typeface="Exo 2" panose="00000500000000000000" pitchFamily="50" charset="0"/>
                <a:ea typeface="+mn-ea"/>
                <a:cs typeface="+mn-cs"/>
              </a:rPr>
              <a:t>. </a:t>
            </a:r>
            <a:r>
              <a:rPr lang="sv-SE" b="0" i="0" dirty="0">
                <a:solidFill>
                  <a:srgbClr val="333333"/>
                </a:solidFill>
                <a:effectLst/>
                <a:latin typeface="Exo 2" panose="00000500000000000000" pitchFamily="50" charset="0"/>
              </a:rPr>
              <a:t>Alltså den lön som kan tillgodose grundläggande rättigheter som näringsriktig mat, sjukvård, utbildning och en bostad. https://fairtrade.se/resource/rapport-levnadsinkomst/</a:t>
            </a:r>
          </a:p>
          <a:p>
            <a:pPr marL="171450" lvl="0" indent="-171450" algn="l" rtl="0">
              <a:spcBef>
                <a:spcPts val="360"/>
              </a:spcBef>
              <a:spcAft>
                <a:spcPts val="0"/>
              </a:spcAft>
              <a:buFontTx/>
              <a:buChar char="-"/>
            </a:pPr>
            <a:r>
              <a:rPr lang="sv-SE" sz="1200" dirty="0">
                <a:latin typeface="+mn-lt"/>
              </a:rPr>
              <a:t>Löner det inte går att leva på tvingar fram barnarbete: ILO och UNICEF visade ifjol att det globala barnarbetet ökar för första gången på 20 år. Nu finns 160 miljoner arbetande barn. https://www.ilo.org/ipec/Informationresources/WCMS_797515/lang--en/index.htm</a:t>
            </a:r>
          </a:p>
          <a:p>
            <a:pPr marL="171450" lvl="0" indent="-171450" algn="l" rtl="0">
              <a:spcBef>
                <a:spcPts val="360"/>
              </a:spcBef>
              <a:spcAft>
                <a:spcPts val="0"/>
              </a:spcAft>
              <a:buFontTx/>
              <a:buChar char="-"/>
            </a:pPr>
            <a:r>
              <a:rPr lang="sv-SE" sz="1200" dirty="0">
                <a:latin typeface="+mn-lt"/>
              </a:rPr>
              <a:t>FN-organet FAO visar att hunger och undernäring ökat de senaste tre åren (redan före </a:t>
            </a:r>
            <a:r>
              <a:rPr lang="sv-SE" sz="1200" dirty="0" err="1">
                <a:latin typeface="+mn-lt"/>
              </a:rPr>
              <a:t>coronapandemin</a:t>
            </a:r>
            <a:r>
              <a:rPr lang="sv-SE" sz="1200" dirty="0">
                <a:latin typeface="+mn-lt"/>
              </a:rPr>
              <a:t>); https://www.fao.org/hunger/en/</a:t>
            </a:r>
          </a:p>
          <a:p>
            <a:pPr marL="171450" marR="0" lvl="0" indent="-171450" algn="l" defTabSz="914400" rtl="0" eaLnBrk="0" fontAlgn="base" latinLnBrk="0" hangingPunct="0">
              <a:lnSpc>
                <a:spcPct val="100000"/>
              </a:lnSpc>
              <a:spcBef>
                <a:spcPts val="360"/>
              </a:spcBef>
              <a:spcAft>
                <a:spcPts val="0"/>
              </a:spcAft>
              <a:buClrTx/>
              <a:buSzTx/>
              <a:buFontTx/>
              <a:buChar char="-"/>
              <a:tabLst/>
              <a:defRPr/>
            </a:pPr>
            <a:r>
              <a:rPr lang="sv-SE" b="0" i="0" dirty="0">
                <a:solidFill>
                  <a:srgbClr val="222222"/>
                </a:solidFill>
                <a:effectLst/>
                <a:latin typeface="PublicoText"/>
              </a:rPr>
              <a:t>Havsnivåerna stiger rekordsnabbt, isarna smälter allt snabbare och vädret blir mer och mer extremt. I en alarmerande rapport visar FN:s klimatpanel att klimatet förändras mycket snabbt på jorden just nu – och de som drabbas värst redan nu är människor och familjejordbruk i länder med utbredd fattigdom. ”Nu krävs väldigt kraftiga utsläppsminskningar för att vi ska klara klimatmålen”, säger klimatforskaren Markku Rummukainen. https://www.dn.se/sverige/klimatforandringarna-saknar-motstycke-extremvadret-blir-allt-varre/</a:t>
            </a:r>
          </a:p>
          <a:p>
            <a:pPr marL="171450" lvl="0" indent="-171450" algn="l" rtl="0">
              <a:spcBef>
                <a:spcPts val="360"/>
              </a:spcBef>
              <a:spcAft>
                <a:spcPts val="0"/>
              </a:spcAft>
              <a:buFontTx/>
              <a:buChar char="-"/>
            </a:pPr>
            <a:endParaRPr lang="sv-SE" b="0" i="0" dirty="0">
              <a:solidFill>
                <a:srgbClr val="222222"/>
              </a:solidFill>
              <a:effectLst/>
              <a:latin typeface="PublicoText"/>
            </a:endParaRPr>
          </a:p>
        </p:txBody>
      </p:sp>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335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800" b="0" i="0" dirty="0">
                <a:solidFill>
                  <a:srgbClr val="000000"/>
                </a:solidFill>
                <a:effectLst/>
                <a:latin typeface="Exo2-Medium" panose="00000600000000000000" pitchFamily="50" charset="0"/>
              </a:rPr>
              <a:t>Den sista del i åttastegsmodellen handlar om utvärdering av hållbarhetsarbetet.</a:t>
            </a:r>
          </a:p>
          <a:p>
            <a:pPr marL="285750" indent="-285750">
              <a:buFontTx/>
              <a:buChar char="-"/>
            </a:pPr>
            <a:r>
              <a:rPr lang="sv-SE" sz="1800" b="0" i="0" dirty="0">
                <a:solidFill>
                  <a:srgbClr val="000000"/>
                </a:solidFill>
                <a:effectLst/>
                <a:latin typeface="Exo2-Medium" panose="00000600000000000000" pitchFamily="50" charset="0"/>
              </a:rPr>
              <a:t>Hållbar offentlig upphandling är en komplex verksamhet och kräver ett ständigt lärande.</a:t>
            </a:r>
          </a:p>
          <a:p>
            <a:pPr marL="285750" indent="-285750">
              <a:buFontTx/>
              <a:buChar char="-"/>
            </a:pPr>
            <a:r>
              <a:rPr lang="sv-SE" sz="1800" b="0" i="0" dirty="0">
                <a:solidFill>
                  <a:srgbClr val="000000"/>
                </a:solidFill>
                <a:effectLst/>
                <a:latin typeface="Exo2-Medium" panose="00000600000000000000" pitchFamily="50" charset="0"/>
              </a:rPr>
              <a:t>Ett strategiskt arbete med hållbar upphandling innebär en kontinuerlig uppföljning, utvärdering samt utveckling av ställda hållbarhetskrav, styrdokument och uppföljningsrutiner. </a:t>
            </a:r>
          </a:p>
          <a:p>
            <a:pPr marL="285750" indent="-285750">
              <a:buFontTx/>
              <a:buChar char="-"/>
            </a:pPr>
            <a:r>
              <a:rPr lang="sv-SE" sz="1800" b="0" i="0" dirty="0">
                <a:solidFill>
                  <a:srgbClr val="000000"/>
                </a:solidFill>
                <a:effectLst/>
                <a:latin typeface="Exo2-Medium" panose="00000600000000000000" pitchFamily="50" charset="0"/>
              </a:rPr>
              <a:t>Utvärderingar av processen kring hållbar upphandling behöver även återkopplas till de som har mandat över policyer och resurser</a:t>
            </a:r>
            <a:br>
              <a:rPr lang="sv-SE" sz="2800" dirty="0"/>
            </a:br>
            <a:endParaRPr lang="sv-SE" sz="1800" dirty="0">
              <a:effectLst/>
              <a:latin typeface="Arial" panose="020B0604020202020204" pitchFamily="34" charset="0"/>
              <a:ea typeface="Calibri" panose="020F0502020204030204" pitchFamily="34" charset="0"/>
              <a:cs typeface="Segoe UI" panose="020B0502040204020203"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630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a:t>Frågor för att diskutera utmaningar som finns inom organisationen vad gäller </a:t>
            </a:r>
            <a:r>
              <a:rPr lang="sv-SE" b="0" i="0" dirty="0">
                <a:effectLst/>
              </a:rPr>
              <a:t>hållbar upphandling.</a:t>
            </a:r>
          </a:p>
          <a:p>
            <a:endParaRPr lang="sv-SE" sz="1800" dirty="0">
              <a:effectLst/>
              <a:latin typeface="Exo2-Medium"/>
              <a:ea typeface="Calibri" panose="020F0502020204030204" pitchFamily="34" charset="0"/>
              <a:cs typeface="Segoe UI" panose="020B0502040204020203"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147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Tx/>
              <a:buNone/>
            </a:pPr>
            <a:r>
              <a:rPr lang="sv-SE" dirty="0">
                <a:latin typeface="+mn-lt"/>
              </a:rPr>
              <a:t>Enkätsvaren visar att en av de absolut största utmaningarna är brister i uppföljningen av ställda hållbarhetskrav. Genom att använda sig av oberoende tredjepartscertifieringar kommer flera fördelar:</a:t>
            </a:r>
          </a:p>
          <a:p>
            <a:pPr marL="0" indent="0">
              <a:buFontTx/>
              <a:buNone/>
            </a:pPr>
            <a:endParaRPr lang="sv-SE" dirty="0">
              <a:latin typeface="+mn-lt"/>
            </a:endParaRPr>
          </a:p>
          <a:p>
            <a:pPr marL="342900" lvl="0" indent="-342900">
              <a:buFont typeface="Wingdings" panose="05000000000000000000" pitchFamily="2" charset="2"/>
              <a:buChar char=""/>
            </a:pPr>
            <a:r>
              <a:rPr lang="sv-SE" sz="1200" dirty="0">
                <a:solidFill>
                  <a:srgbClr val="000000"/>
                </a:solidFill>
                <a:effectLst/>
                <a:latin typeface="+mn-lt"/>
                <a:ea typeface="Calibri" panose="020F0502020204030204" pitchFamily="34" charset="0"/>
                <a:cs typeface="Calibri" panose="020F0502020204030204" pitchFamily="34" charset="0"/>
              </a:rPr>
              <a:t>Miljömässiga och sociala utmaningar som är viktiga för att vi ska nå de globala målen för hållbar utveckling hanteras.</a:t>
            </a:r>
          </a:p>
          <a:p>
            <a:pPr marL="342900" lvl="0" indent="-342900">
              <a:buFont typeface="Wingdings" panose="05000000000000000000" pitchFamily="2" charset="2"/>
              <a:buChar char=""/>
            </a:pPr>
            <a:r>
              <a:rPr lang="sv-SE" sz="1200" dirty="0">
                <a:solidFill>
                  <a:srgbClr val="000000"/>
                </a:solidFill>
                <a:effectLst/>
                <a:latin typeface="+mn-lt"/>
                <a:ea typeface="Calibri" panose="020F0502020204030204" pitchFamily="34" charset="0"/>
                <a:cs typeface="Calibri" panose="020F0502020204030204" pitchFamily="34" charset="0"/>
              </a:rPr>
              <a:t>Det är ett resurseffektivt sätt att ställa och följa upp långtgående krav på miljö och social hållbarhet i upphandlingar. </a:t>
            </a:r>
          </a:p>
          <a:p>
            <a:pPr marL="342900" lvl="0" indent="-342900">
              <a:buFont typeface="Wingdings" panose="05000000000000000000" pitchFamily="2" charset="2"/>
              <a:buChar char=""/>
            </a:pPr>
            <a:r>
              <a:rPr lang="sv-SE" sz="1200" dirty="0">
                <a:solidFill>
                  <a:srgbClr val="000000"/>
                </a:solidFill>
                <a:effectLst/>
                <a:latin typeface="+mn-lt"/>
                <a:ea typeface="Calibri" panose="020F0502020204030204" pitchFamily="34" charset="0"/>
                <a:cs typeface="Calibri" panose="020F0502020204030204" pitchFamily="34" charset="0"/>
              </a:rPr>
              <a:t>En oberoende part verifierar att kriterierna uppfylls och kontrollsystemen ger kvalitet i uppföljningen. </a:t>
            </a:r>
            <a:r>
              <a:rPr lang="sv-SE" sz="1200" b="0" dirty="0">
                <a:solidFill>
                  <a:srgbClr val="000000"/>
                </a:solidFill>
                <a:effectLst/>
                <a:latin typeface="+mn-lt"/>
                <a:ea typeface="Calibri" panose="020F0502020204030204" pitchFamily="34" charset="0"/>
                <a:cs typeface="Calibri" panose="020F0502020204030204" pitchFamily="34" charset="0"/>
              </a:rPr>
              <a:t>Exempelvis investerar Fairtrade 150 000 timmar årligen i kontroll och uppföljning.</a:t>
            </a:r>
          </a:p>
          <a:p>
            <a:pPr marL="342900" lvl="0" indent="-342900">
              <a:buFont typeface="Wingdings" panose="05000000000000000000" pitchFamily="2" charset="2"/>
              <a:buChar char=""/>
            </a:pPr>
            <a:r>
              <a:rPr lang="sv-SE" sz="1200" dirty="0">
                <a:solidFill>
                  <a:srgbClr val="000000"/>
                </a:solidFill>
                <a:effectLst/>
                <a:latin typeface="+mn-lt"/>
                <a:ea typeface="Calibri" panose="020F0502020204030204" pitchFamily="34" charset="0"/>
                <a:cs typeface="Calibri" panose="020F0502020204030204" pitchFamily="34" charset="0"/>
              </a:rPr>
              <a:t>I och med att uppföljningen ingår i certifieringen frigörs resurser och tid för upphandlande myndigheter att följa upp inköp för vilka det saknas oberoende kontroller.</a:t>
            </a:r>
          </a:p>
          <a:p>
            <a:pPr marL="342900" lvl="0" indent="-342900">
              <a:buFont typeface="Wingdings" panose="05000000000000000000" pitchFamily="2" charset="2"/>
              <a:buChar char=""/>
            </a:pPr>
            <a:r>
              <a:rPr lang="sv-SE" sz="1200" dirty="0">
                <a:solidFill>
                  <a:srgbClr val="000000"/>
                </a:solidFill>
                <a:effectLst/>
                <a:latin typeface="+mn-lt"/>
                <a:ea typeface="Calibri" panose="020F0502020204030204" pitchFamily="34" charset="0"/>
                <a:cs typeface="Calibri" panose="020F0502020204030204" pitchFamily="34" charset="0"/>
              </a:rPr>
              <a:t>Hållbarhetskriterierna utvärderas och skärps med jämna mellanrum utifrån vetenskapliga rön och utvecklingen på marknaden. Det görs i en öppen process för att ta tillvara branschaktörers kunskap.</a:t>
            </a:r>
          </a:p>
          <a:p>
            <a:pPr marL="342900" lvl="0" indent="-342900">
              <a:buFont typeface="Wingdings" panose="05000000000000000000" pitchFamily="2" charset="2"/>
              <a:buChar char=""/>
            </a:pPr>
            <a:r>
              <a:rPr lang="sv-SE" sz="1200" dirty="0">
                <a:solidFill>
                  <a:srgbClr val="000000"/>
                </a:solidFill>
                <a:effectLst/>
                <a:latin typeface="+mn-lt"/>
                <a:ea typeface="Calibri" panose="020F0502020204030204" pitchFamily="34" charset="0"/>
                <a:cs typeface="Calibri" panose="020F0502020204030204" pitchFamily="34" charset="0"/>
              </a:rPr>
              <a:t>Den oberoende märkningens kontrollsystem revideras i sin tur externt.</a:t>
            </a:r>
          </a:p>
          <a:p>
            <a:pPr marL="342900" lvl="0" indent="-342900">
              <a:buFont typeface="Wingdings" panose="05000000000000000000" pitchFamily="2" charset="2"/>
              <a:buChar char=""/>
            </a:pPr>
            <a:r>
              <a:rPr lang="sv-SE" sz="1200" dirty="0">
                <a:solidFill>
                  <a:srgbClr val="000000"/>
                </a:solidFill>
                <a:effectLst/>
                <a:latin typeface="+mn-lt"/>
                <a:ea typeface="Calibri" panose="020F0502020204030204" pitchFamily="34" charset="0"/>
                <a:cs typeface="Calibri" panose="020F0502020204030204" pitchFamily="34" charset="0"/>
              </a:rPr>
              <a:t>Genom att ställa krav på oberoende tredjepartscertifieringar ökar utbudet av hållbara produkter och tjänster. </a:t>
            </a:r>
          </a:p>
          <a:p>
            <a:pPr marL="0" lvl="0" indent="0">
              <a:buFont typeface="Wingdings" panose="05000000000000000000" pitchFamily="2" charset="2"/>
              <a:buNone/>
            </a:pPr>
            <a:endParaRPr lang="sv-SE" sz="12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171450" indent="-171450">
              <a:buFontTx/>
              <a:buChar char="-"/>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414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1400"/>
              <a:buAutoNum type="arabicPeriod"/>
            </a:pPr>
            <a:r>
              <a:rPr lang="sv-SE" sz="1200" dirty="0">
                <a:effectLst/>
                <a:latin typeface="+mn-lt"/>
                <a:ea typeface="Calibri" panose="020F0502020204030204" pitchFamily="34" charset="0"/>
                <a:cs typeface="Calibri"/>
              </a:rPr>
              <a:t>De internationella Fairtrade-kriterierna utgår från internationella konventioner kring mänskliga rättigheter, arbetsrätt och miljöhänsyn, exempelvis ILO:s kärnkonventioner och barnkonventionen, och hanterar risker avseende negativ påverkan på mänskliga rättigheter och miljö</a:t>
            </a:r>
          </a:p>
          <a:p>
            <a:pPr marL="342900" lvl="0" indent="-342900" algn="l" rtl="0">
              <a:lnSpc>
                <a:spcPct val="100000"/>
              </a:lnSpc>
              <a:spcBef>
                <a:spcPts val="0"/>
              </a:spcBef>
              <a:spcAft>
                <a:spcPts val="0"/>
              </a:spcAft>
              <a:buSzPts val="1400"/>
              <a:buAutoNum type="arabicPeriod"/>
            </a:pPr>
            <a:r>
              <a:rPr lang="sv-SE" sz="1200" dirty="0">
                <a:effectLst/>
                <a:latin typeface="+mn-lt"/>
                <a:ea typeface="Calibri" panose="020F0502020204030204" pitchFamily="34" charset="0"/>
                <a:cs typeface="Calibri"/>
              </a:rPr>
              <a:t>Fairtrade är en certifiering av jordbruksråvaror i högriskländer som ger odlarna själva inflytande över certifieringen, egenmakt över premierna, ett minimipris som ger trygghet vid fallande världsmarknadspriser och rätt till socialförsäkringar för anställda på plantager</a:t>
            </a:r>
          </a:p>
          <a:p>
            <a:pPr marL="342900" lvl="0" indent="-342900" algn="l" rtl="0">
              <a:lnSpc>
                <a:spcPct val="100000"/>
              </a:lnSpc>
              <a:spcBef>
                <a:spcPts val="0"/>
              </a:spcBef>
              <a:spcAft>
                <a:spcPts val="0"/>
              </a:spcAft>
              <a:buSzPts val="1400"/>
              <a:buAutoNum type="arabicPeriod"/>
            </a:pPr>
            <a:r>
              <a:rPr lang="sv-SE" sz="1200" dirty="0">
                <a:effectLst/>
                <a:latin typeface="+mn-lt"/>
                <a:ea typeface="Calibri" panose="020F0502020204030204" pitchFamily="34" charset="0"/>
                <a:cs typeface="Calibri"/>
              </a:rPr>
              <a:t>Genom att använda sig av Fairtrade får den upphandlande organisationen relevanta hållbarhetskrav, kvalitet i uppföljningen och tid frigörs för uppföljning av inköp för vilka det saknas oberoende kontroller</a:t>
            </a:r>
          </a:p>
        </p:txBody>
      </p:sp>
    </p:spTree>
    <p:extLst>
      <p:ext uri="{BB962C8B-B14F-4D97-AF65-F5344CB8AC3E}">
        <p14:creationId xmlns:p14="http://schemas.microsoft.com/office/powerpoint/2010/main" val="3352554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800" b="0" i="0" dirty="0">
                <a:solidFill>
                  <a:srgbClr val="000000"/>
                </a:solidFill>
                <a:effectLst/>
                <a:latin typeface="+mn-lt"/>
              </a:rPr>
              <a:t>Så här svarar respondenterna på om man använder sig av </a:t>
            </a:r>
            <a:r>
              <a:rPr lang="sv-SE" sz="1800" b="0" i="0" dirty="0" err="1">
                <a:solidFill>
                  <a:srgbClr val="000000"/>
                </a:solidFill>
                <a:effectLst/>
                <a:latin typeface="+mn-lt"/>
              </a:rPr>
              <a:t>Upphandlingsmyndighetens</a:t>
            </a:r>
            <a:r>
              <a:rPr lang="sv-SE" sz="1800" b="0" i="0" dirty="0">
                <a:solidFill>
                  <a:srgbClr val="000000"/>
                </a:solidFill>
                <a:effectLst/>
                <a:latin typeface="+mn-lt"/>
              </a:rPr>
              <a:t> </a:t>
            </a:r>
            <a:r>
              <a:rPr lang="sv-SE" sz="1800" b="0" i="0" dirty="0" err="1">
                <a:solidFill>
                  <a:srgbClr val="000000"/>
                </a:solidFill>
                <a:effectLst/>
                <a:latin typeface="+mn-lt"/>
              </a:rPr>
              <a:t>hållbarhetskriterie</a:t>
            </a:r>
            <a:r>
              <a:rPr lang="sv-SE" sz="1800" b="0" i="0" dirty="0">
                <a:solidFill>
                  <a:srgbClr val="000000"/>
                </a:solidFill>
                <a:effectLst/>
                <a:latin typeface="+mn-lt"/>
              </a:rPr>
              <a:t> </a:t>
            </a:r>
            <a:r>
              <a:rPr lang="sv-SE" sz="1800" dirty="0">
                <a:solidFill>
                  <a:srgbClr val="001A6D"/>
                </a:solidFill>
                <a:latin typeface="+mn-lt"/>
              </a:rPr>
              <a:t>”principer för rättvis handel, </a:t>
            </a:r>
            <a:br>
              <a:rPr lang="sv-SE" sz="1800" dirty="0">
                <a:solidFill>
                  <a:srgbClr val="001A6D"/>
                </a:solidFill>
                <a:latin typeface="+mn-lt"/>
              </a:rPr>
            </a:br>
            <a:r>
              <a:rPr lang="sv-SE" sz="1800" dirty="0">
                <a:solidFill>
                  <a:srgbClr val="001A6D"/>
                </a:solidFill>
                <a:latin typeface="+mn-lt"/>
              </a:rPr>
              <a:t>Fairtrade eller motsvarande”?</a:t>
            </a:r>
            <a:endParaRPr lang="sv-SE" sz="1800" b="0" i="0" dirty="0">
              <a:solidFill>
                <a:srgbClr val="000000"/>
              </a:solidFill>
              <a:effectLst/>
              <a:latin typeface="+mn-lt"/>
            </a:endParaRPr>
          </a:p>
          <a:p>
            <a:pPr marL="285750" indent="-285750">
              <a:buFontTx/>
              <a:buChar char="-"/>
            </a:pPr>
            <a:r>
              <a:rPr lang="sv-SE" sz="1800" b="0" i="0" dirty="0">
                <a:solidFill>
                  <a:srgbClr val="000000"/>
                </a:solidFill>
                <a:effectLst/>
                <a:latin typeface="+mn-lt"/>
              </a:rPr>
              <a:t>Fyra av tio anställda på statliga myndigheter, regioner och kommuner (42 procent), svarar </a:t>
            </a:r>
            <a:r>
              <a:rPr lang="sv-SE" sz="1800" b="0" i="1" dirty="0">
                <a:solidFill>
                  <a:srgbClr val="000000"/>
                </a:solidFill>
                <a:effectLst/>
                <a:latin typeface="+mn-lt"/>
              </a:rPr>
              <a:t>ja, alltid </a:t>
            </a:r>
            <a:r>
              <a:rPr lang="sv-SE" sz="1800" b="0" i="0" dirty="0">
                <a:solidFill>
                  <a:srgbClr val="000000"/>
                </a:solidFill>
                <a:effectLst/>
                <a:latin typeface="+mn-lt"/>
              </a:rPr>
              <a:t>eller </a:t>
            </a:r>
            <a:r>
              <a:rPr lang="sv-SE" sz="1800" b="0" i="1" dirty="0">
                <a:solidFill>
                  <a:srgbClr val="000000"/>
                </a:solidFill>
                <a:effectLst/>
                <a:latin typeface="+mn-lt"/>
              </a:rPr>
              <a:t>ja, för vissa produkter </a:t>
            </a:r>
            <a:r>
              <a:rPr lang="sv-SE" sz="1800" b="0" i="0" dirty="0">
                <a:solidFill>
                  <a:srgbClr val="000000"/>
                </a:solidFill>
                <a:effectLst/>
                <a:latin typeface="+mn-lt"/>
              </a:rPr>
              <a:t>på frågan om deras myndighet har tagit beslut om att ställa krav på </a:t>
            </a:r>
            <a:r>
              <a:rPr lang="sv-SE" sz="1800" b="0" i="0" dirty="0">
                <a:solidFill>
                  <a:srgbClr val="6E368C"/>
                </a:solidFill>
                <a:effectLst/>
                <a:latin typeface="+mn-lt"/>
              </a:rPr>
              <a:t>”principer för rättvis handel, Fairtrade eller motsvarande”</a:t>
            </a:r>
            <a:r>
              <a:rPr lang="sv-SE" sz="1800" b="0" i="0" dirty="0">
                <a:solidFill>
                  <a:srgbClr val="000000"/>
                </a:solidFill>
                <a:effectLst/>
                <a:latin typeface="+mn-lt"/>
              </a:rPr>
              <a:t> vid upphandling och inköp av högriskprodukter såsom livsmedel och bomullsprodukter från länder med utbredd fattigdom.</a:t>
            </a:r>
          </a:p>
          <a:p>
            <a:pPr marL="285750" indent="-285750">
              <a:buFontTx/>
              <a:buChar char="-"/>
            </a:pPr>
            <a:r>
              <a:rPr lang="sv-SE" sz="1800" b="0" i="0" dirty="0">
                <a:solidFill>
                  <a:srgbClr val="000000"/>
                </a:solidFill>
                <a:effectLst/>
                <a:latin typeface="+mn-lt"/>
              </a:rPr>
              <a:t>Även här har regionerna kommit långt. Nästan tre av fyra (73 procent) respondenter på regioner svarar </a:t>
            </a:r>
            <a:r>
              <a:rPr lang="sv-SE" sz="1800" b="0" i="1" dirty="0">
                <a:solidFill>
                  <a:srgbClr val="000000"/>
                </a:solidFill>
                <a:effectLst/>
                <a:latin typeface="+mn-lt"/>
              </a:rPr>
              <a:t>ja, alltid </a:t>
            </a:r>
            <a:r>
              <a:rPr lang="sv-SE" sz="1800" b="0" i="0" dirty="0">
                <a:solidFill>
                  <a:srgbClr val="000000"/>
                </a:solidFill>
                <a:effectLst/>
                <a:latin typeface="+mn-lt"/>
              </a:rPr>
              <a:t>eller </a:t>
            </a:r>
            <a:r>
              <a:rPr lang="sv-SE" sz="1800" b="0" i="1" dirty="0">
                <a:solidFill>
                  <a:srgbClr val="000000"/>
                </a:solidFill>
                <a:effectLst/>
                <a:latin typeface="+mn-lt"/>
              </a:rPr>
              <a:t>ja, för vissa produkter</a:t>
            </a:r>
            <a:r>
              <a:rPr lang="sv-SE" sz="1800" b="0" i="0" dirty="0">
                <a:solidFill>
                  <a:srgbClr val="000000"/>
                </a:solidFill>
                <a:effectLst/>
                <a:latin typeface="+mn-lt"/>
              </a:rPr>
              <a:t>. Motsvarande siffra för kommuner är 52 procent.</a:t>
            </a:r>
            <a:r>
              <a:rPr lang="sv-SE" sz="2800" dirty="0">
                <a:latin typeface="+mn-lt"/>
              </a:rPr>
              <a:t> </a:t>
            </a:r>
            <a:br>
              <a:rPr lang="sv-SE" sz="2800" dirty="0"/>
            </a:br>
            <a:endParaRPr lang="sv-SE" sz="1800" dirty="0">
              <a:effectLst/>
              <a:latin typeface="Arial" panose="020B0604020202020204" pitchFamily="34" charset="0"/>
              <a:ea typeface="Calibri" panose="020F0502020204030204" pitchFamily="34" charset="0"/>
              <a:cs typeface="Segoe UI" panose="020B0502040204020203"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065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Fairtrade har två verktyg för att underlätta arbetet med upphandling av livsmedel och textilier som har ursprung i länder med utbredd fattigdom. </a:t>
            </a:r>
          </a:p>
          <a:p>
            <a:r>
              <a:rPr lang="sv-SE" dirty="0"/>
              <a:t>1. Vi har en vägledning för upphandlare: https://fairtrade.se/kommun-och-region/rattvis-handel-och-hallbar-utveckling/offentlig-upphandling/</a:t>
            </a:r>
          </a:p>
          <a:p>
            <a:r>
              <a:rPr lang="sv-SE" dirty="0"/>
              <a:t>2. Och vi har diplomeringen Fairtrade City och Fairtrade Region för kommuner och regioner: https://fairtrade.se/kommun-och-region/bli-diplomerad-fairtrade-city-och-region/varfor-diplomering/</a:t>
            </a:r>
          </a:p>
          <a:p>
            <a:pPr marL="0" marR="0" lvl="0" indent="0" algn="l" defTabSz="914400" rtl="0" eaLnBrk="0" fontAlgn="base" latinLnBrk="0" hangingPunct="0">
              <a:lnSpc>
                <a:spcPct val="100000"/>
              </a:lnSpc>
              <a:spcBef>
                <a:spcPct val="30000"/>
              </a:spcBef>
              <a:spcAft>
                <a:spcPct val="0"/>
              </a:spcAft>
              <a:buClrTx/>
              <a:buSzTx/>
              <a:buFontTx/>
              <a:buNone/>
              <a:tabLst/>
              <a:defRPr/>
            </a:pPr>
            <a:br>
              <a:rPr lang="sv-SE" dirty="0"/>
            </a:br>
            <a:r>
              <a:rPr lang="sv-SE" dirty="0"/>
              <a:t>Vill du får rådgivning av vår upphandlingsexpert, kontakta: Elisabet Lim, elisabet.lim@fairtrade.se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Vill du veta mer om Fairtrade City/Region, kontakta: Anneli, Örtqvist: </a:t>
            </a:r>
            <a:r>
              <a:rPr lang="sv-SE" u="sng" dirty="0">
                <a:solidFill>
                  <a:schemeClr val="accent2"/>
                </a:solidFill>
              </a:rPr>
              <a:t>anneli.ortqvist@fairtrade.se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u="sng" dirty="0">
              <a:solidFill>
                <a:schemeClr val="accent2"/>
              </a:solidFill>
            </a:endParaRPr>
          </a:p>
          <a:p>
            <a:br>
              <a:rPr lang="sv-SE" dirty="0"/>
            </a:br>
            <a:endParaRPr lang="sv-SE" dirty="0"/>
          </a:p>
        </p:txBody>
      </p:sp>
      <p:sp>
        <p:nvSpPr>
          <p:cNvPr id="4" name="Platshållare för bildnummer 3"/>
          <p:cNvSpPr>
            <a:spLocks noGrp="1"/>
          </p:cNvSpPr>
          <p:nvPr>
            <p:ph type="sldNum" sz="quarter" idx="5"/>
          </p:nvPr>
        </p:nvSpPr>
        <p:spPr/>
        <p:txBody>
          <a:bodyPr/>
          <a:lstStyle/>
          <a:p>
            <a:pPr>
              <a:defRPr/>
            </a:pPr>
            <a:fld id="{3B61E726-9247-4B66-893B-8C85E1BD2FCB}" type="slidenum">
              <a:rPr lang="en-US" smtClean="0"/>
              <a:pPr>
                <a:defRPr/>
              </a:pPr>
              <a:t>25</a:t>
            </a:fld>
            <a:endParaRPr lang="en-US"/>
          </a:p>
        </p:txBody>
      </p:sp>
    </p:spTree>
    <p:extLst>
      <p:ext uri="{BB962C8B-B14F-4D97-AF65-F5344CB8AC3E}">
        <p14:creationId xmlns:p14="http://schemas.microsoft.com/office/powerpoint/2010/main" val="1557945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Tx/>
              <a:buNone/>
            </a:pPr>
            <a:r>
              <a:rPr lang="sv-SE" sz="1800" dirty="0">
                <a:effectLst/>
                <a:latin typeface="+mn-lt"/>
                <a:ea typeface="Calibri" panose="020F0502020204030204" pitchFamily="34" charset="0"/>
                <a:cs typeface="Segoe UI" panose="020B0502040204020203" pitchFamily="34" charset="0"/>
              </a:rPr>
              <a:t>Enkätsvaren visar på ett genuint engagemang för en hållbar upphandling inom professionen och en stor potential att stärka upp arbetet. Den tydligaste slutsatsen av enkätsvaren är att politiker och ledningsgrupper på alla nivåer behöver bidra för att arbetet med hållbar upphandling ska kunna växlas upp. </a:t>
            </a:r>
            <a:br>
              <a:rPr lang="sv-SE" sz="1800" dirty="0">
                <a:effectLst/>
                <a:latin typeface="+mn-lt"/>
                <a:ea typeface="Calibri" panose="020F0502020204030204" pitchFamily="34" charset="0"/>
                <a:cs typeface="Segoe UI" panose="020B0502040204020203" pitchFamily="34" charset="0"/>
              </a:rPr>
            </a:br>
            <a:br>
              <a:rPr lang="sv-SE" sz="1800" dirty="0">
                <a:effectLst/>
                <a:latin typeface="+mn-lt"/>
                <a:ea typeface="Calibri" panose="020F0502020204030204" pitchFamily="34" charset="0"/>
                <a:cs typeface="Segoe UI" panose="020B0502040204020203" pitchFamily="34" charset="0"/>
              </a:rPr>
            </a:br>
            <a:r>
              <a:rPr lang="sv-SE" sz="1800" dirty="0">
                <a:effectLst/>
                <a:latin typeface="+mn-lt"/>
                <a:ea typeface="Calibri" panose="020F0502020204030204" pitchFamily="34" charset="0"/>
                <a:cs typeface="Segoe UI" panose="020B0502040204020203" pitchFamily="34" charset="0"/>
              </a:rPr>
              <a:t>Rapporten slutar med ett antal rekommendationer till olika beslutsfattare. Två av rekommendationerna till kommun- och regionpolitiker, ledningsgrupper och inköpsenheter är:</a:t>
            </a:r>
          </a:p>
          <a:p>
            <a:pPr marL="285750" indent="-285750">
              <a:buFontTx/>
              <a:buChar char="-"/>
            </a:pPr>
            <a:r>
              <a:rPr lang="sv-SE" sz="1800" dirty="0">
                <a:effectLst/>
                <a:latin typeface="+mn-lt"/>
                <a:ea typeface="Calibri" panose="020F0502020204030204" pitchFamily="34" charset="0"/>
                <a:cs typeface="Segoe UI" panose="020B0502040204020203" pitchFamily="34" charset="0"/>
              </a:rPr>
              <a:t>1. Säkerställ att hållbarhetskrav ställs och följs upp vad gäller högriskprodukter.</a:t>
            </a:r>
          </a:p>
          <a:p>
            <a:pPr marL="285750" indent="-285750">
              <a:buFontTx/>
              <a:buChar char="-"/>
            </a:pPr>
            <a:r>
              <a:rPr lang="sv-SE" sz="1800" dirty="0">
                <a:effectLst/>
                <a:latin typeface="+mn-lt"/>
                <a:ea typeface="Calibri" panose="020F0502020204030204" pitchFamily="34" charset="0"/>
                <a:cs typeface="Calibri"/>
              </a:rPr>
              <a:t>2. År 2030 är bara två ramavtal bort. Låt 2022 bli året då Sveriges upphandlande organisationer växlar upp hållbarhetsarbetet och gör en genomlysning av den offentliga upphandlingen så att alla inköpsavdelningar har tydliga styrdokument, tillräckliga resurser, kontinuerlig kompetensförsörjning och kompetensutveckling samt utvärderingsbara processer för en hållbar upphandling. Använd exempelvis den här rapportens åttastegsmodell.</a:t>
            </a:r>
            <a:r>
              <a:rPr lang="sv-SE" sz="1800" dirty="0">
                <a:ea typeface="Calibri" panose="020F0502020204030204" pitchFamily="34" charset="0"/>
                <a:cs typeface="Calibri"/>
              </a:rPr>
              <a:t> </a:t>
            </a:r>
            <a:endParaRPr lang="sv-SE" sz="1800" dirty="0">
              <a:effectLst/>
              <a:latin typeface="+mn-lt"/>
              <a:ea typeface="Calibri" panose="020F0502020204030204" pitchFamily="34" charset="0"/>
              <a:cs typeface="Calibri"/>
            </a:endParaRPr>
          </a:p>
          <a:p>
            <a:pPr marL="285750" indent="-285750">
              <a:buFontTx/>
              <a:buChar char="-"/>
            </a:pPr>
            <a:endParaRPr lang="sv-SE" sz="1800" dirty="0">
              <a:effectLst/>
              <a:latin typeface="Arial" panose="020B0604020202020204" pitchFamily="34" charset="0"/>
              <a:ea typeface="Calibri" panose="020F0502020204030204" pitchFamily="34" charset="0"/>
              <a:cs typeface="Segoe UI" panose="020B0502040204020203" pitchFamily="34"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764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cs typeface="Segoe UI" panose="020B0502040204020203" pitchFamily="34" charset="0"/>
              </a:rPr>
              <a:t>Här är två av våra rekommendationer till riksdag och regering: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800" b="0" i="0" dirty="0">
                <a:solidFill>
                  <a:srgbClr val="1E1E1E"/>
                </a:solidFill>
                <a:effectLst/>
                <a:latin typeface="+mn-lt"/>
              </a:rPr>
              <a:t>1. Förtydliga regleringsbreven till statliga myndigheter med att riskanalyser och riskhantering vid offentlig upphandling</a:t>
            </a:r>
            <a:br>
              <a:rPr lang="sv-SE" sz="1800" b="0" i="0" dirty="0">
                <a:solidFill>
                  <a:srgbClr val="1E1E1E"/>
                </a:solidFill>
                <a:effectLst/>
                <a:latin typeface="+mn-lt"/>
              </a:rPr>
            </a:br>
            <a:r>
              <a:rPr lang="sv-SE" sz="1800" b="0" i="0" dirty="0">
                <a:solidFill>
                  <a:srgbClr val="1E1E1E"/>
                </a:solidFill>
                <a:effectLst/>
                <a:latin typeface="+mn-lt"/>
              </a:rPr>
              <a:t>ska prioriteras och återrapporteras till regeringen.</a:t>
            </a:r>
            <a:r>
              <a:rPr lang="sv-SE" b="0" dirty="0">
                <a:latin typeface="+mn-lt"/>
              </a:rPr>
              <a:t> </a:t>
            </a:r>
            <a:br>
              <a:rPr lang="sv-SE" dirty="0">
                <a:latin typeface="+mn-lt"/>
              </a:rPr>
            </a:br>
            <a:r>
              <a:rPr lang="sv-SE" dirty="0">
                <a:latin typeface="+mn-lt"/>
              </a:rPr>
              <a:t>2. Det är bra och viktigt att regeringen vill modernisera LOU. Det bör framgå i lagtexten att en upphandlande organisation </a:t>
            </a:r>
            <a:r>
              <a:rPr lang="sv-SE" b="1" dirty="0">
                <a:latin typeface="+mn-lt"/>
              </a:rPr>
              <a:t>ska ställa </a:t>
            </a:r>
            <a:r>
              <a:rPr lang="sv-SE" dirty="0">
                <a:latin typeface="+mn-lt"/>
              </a:rPr>
              <a:t>och </a:t>
            </a:r>
            <a:r>
              <a:rPr lang="sv-SE" b="1" dirty="0">
                <a:latin typeface="+mn-lt"/>
              </a:rPr>
              <a:t>följa upp </a:t>
            </a:r>
            <a:r>
              <a:rPr lang="sv-SE" dirty="0">
                <a:latin typeface="+mn-lt"/>
              </a:rPr>
              <a:t>hållbarhetskrav vid offentlig upphandling när det finns risk för negativ påverkan på klimat, miljö, mänskliga rättigheter, djuromsorg samt sociala och arbetsrättsliga aspekter.</a:t>
            </a:r>
            <a:br>
              <a:rPr lang="sv-SE" dirty="0"/>
            </a:br>
            <a:br>
              <a:rPr lang="sv-SE" dirty="0"/>
            </a:br>
            <a:endParaRPr lang="sv-SE" sz="1200" dirty="0">
              <a:effectLst/>
              <a:latin typeface="Arial" panose="020B0604020202020204" pitchFamily="34" charset="0"/>
              <a:ea typeface="Calibri" panose="020F0502020204030204" pitchFamily="34" charset="0"/>
              <a:cs typeface="Segoe UI" panose="020B0502040204020203" pitchFamily="34"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293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Tx/>
              <a:buNone/>
            </a:pPr>
            <a:r>
              <a:rPr lang="sv-SE" dirty="0">
                <a:latin typeface="+mn-lt"/>
              </a:rPr>
              <a:t>Två av rekommendationerna till EU-parlamentariker och regeringen:</a:t>
            </a:r>
            <a:br>
              <a:rPr lang="sv-SE" dirty="0">
                <a:latin typeface="+mn-lt"/>
              </a:rPr>
            </a:br>
            <a:r>
              <a:rPr lang="sv-SE" b="0" dirty="0">
                <a:latin typeface="+mn-lt"/>
              </a:rPr>
              <a:t>1 </a:t>
            </a:r>
            <a:r>
              <a:rPr lang="sv-SE" sz="1800" b="0" i="0" dirty="0">
                <a:solidFill>
                  <a:srgbClr val="1E1E1E"/>
                </a:solidFill>
                <a:effectLst/>
                <a:latin typeface="+mn-lt"/>
              </a:rPr>
              <a:t>Ta initiativ till en effektutvärdering av EU:s institutioners och medlemsstaters arbete med offentlig upphandling för att</a:t>
            </a:r>
            <a:br>
              <a:rPr lang="sv-SE" sz="1800" b="0" i="0" dirty="0">
                <a:solidFill>
                  <a:srgbClr val="1E1E1E"/>
                </a:solidFill>
                <a:effectLst/>
                <a:latin typeface="+mn-lt"/>
              </a:rPr>
            </a:br>
            <a:r>
              <a:rPr lang="sv-SE" sz="1800" b="0" i="0" dirty="0">
                <a:solidFill>
                  <a:srgbClr val="1E1E1E"/>
                </a:solidFill>
                <a:effectLst/>
                <a:latin typeface="+mn-lt"/>
              </a:rPr>
              <a:t>säkerställa att EU:s stora offentliga köpkraft (runt 2000 miljarder EURO) bidrar till Agenda 2030 och Parisavtalet och att den inte </a:t>
            </a:r>
            <a:br>
              <a:rPr lang="sv-SE" sz="1800" b="0" i="0" dirty="0">
                <a:solidFill>
                  <a:srgbClr val="1E1E1E"/>
                </a:solidFill>
                <a:effectLst/>
                <a:latin typeface="+mn-lt"/>
              </a:rPr>
            </a:br>
            <a:r>
              <a:rPr lang="sv-SE" sz="1800" b="0" i="0" dirty="0">
                <a:solidFill>
                  <a:srgbClr val="1E1E1E"/>
                </a:solidFill>
                <a:effectLst/>
                <a:latin typeface="+mn-lt"/>
              </a:rPr>
              <a:t>påverkar mänskliga rättigheter negativt.</a:t>
            </a:r>
            <a:br>
              <a:rPr lang="sv-SE" sz="1800" b="0" i="0" dirty="0">
                <a:solidFill>
                  <a:srgbClr val="1E1E1E"/>
                </a:solidFill>
                <a:effectLst/>
                <a:latin typeface="+mn-lt"/>
              </a:rPr>
            </a:br>
            <a:r>
              <a:rPr lang="sv-SE" sz="1800" b="0" i="0" dirty="0">
                <a:solidFill>
                  <a:srgbClr val="1E1E1E"/>
                </a:solidFill>
                <a:effectLst/>
                <a:latin typeface="+mn-lt"/>
              </a:rPr>
              <a:t>2. Verka också för en modernisering av regelverket så att det framgår i lagtexten att upphandlande EU-institutioner och EU:s medlemsstater </a:t>
            </a:r>
            <a:r>
              <a:rPr lang="sv-SE" sz="1800" b="0" i="1" dirty="0">
                <a:solidFill>
                  <a:srgbClr val="1E1E1E"/>
                </a:solidFill>
                <a:effectLst/>
                <a:latin typeface="+mn-lt"/>
              </a:rPr>
              <a:t>ska </a:t>
            </a:r>
            <a:r>
              <a:rPr lang="sv-SE" sz="1800" b="0" i="0" dirty="0">
                <a:solidFill>
                  <a:srgbClr val="1E1E1E"/>
                </a:solidFill>
                <a:effectLst/>
                <a:latin typeface="+mn-lt"/>
              </a:rPr>
              <a:t>ställa och följa upp hållbarhetskrav vid offentlig upphandling när det finns risk för negativ påverkan på mänskliga rättigheter, arbetstagares rättigheter, klimatet/miljön och korruption.</a:t>
            </a:r>
            <a:r>
              <a:rPr lang="sv-SE" b="0" dirty="0">
                <a:latin typeface="+mn-lt"/>
              </a:rPr>
              <a:t> </a:t>
            </a:r>
            <a:br>
              <a:rPr lang="sv-SE" b="0" dirty="0"/>
            </a:br>
            <a:endParaRPr lang="sv-SE" b="0"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089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3B61E726-9247-4B66-893B-8C85E1BD2FCB}" type="slidenum">
              <a:rPr lang="en-US" smtClean="0"/>
              <a:pPr>
                <a:defRPr/>
              </a:pPr>
              <a:t>29</a:t>
            </a:fld>
            <a:endParaRPr lang="en-US"/>
          </a:p>
        </p:txBody>
      </p:sp>
    </p:spTree>
    <p:extLst>
      <p:ext uri="{BB962C8B-B14F-4D97-AF65-F5344CB8AC3E}">
        <p14:creationId xmlns:p14="http://schemas.microsoft.com/office/powerpoint/2010/main" val="2961176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228600" algn="l" rtl="0">
              <a:spcBef>
                <a:spcPts val="360"/>
              </a:spcBef>
              <a:spcAft>
                <a:spcPts val="0"/>
              </a:spcAft>
              <a:buAutoNum type="arabicPeriod"/>
            </a:pPr>
            <a:r>
              <a:rPr lang="sv-SE" dirty="0"/>
              <a:t>Vår rapport bygger på en enkät som besvarades av upphandlare, inköpare, hållbarhetssamordnare och chefer på 422 kommuner, regioner och statliga myndigheter i september 2021. Även några offentliga bolag och stiftelser svarade. </a:t>
            </a:r>
          </a:p>
          <a:p>
            <a:pPr marL="228600" lvl="0" indent="-228600" algn="l" rtl="0">
              <a:spcBef>
                <a:spcPts val="360"/>
              </a:spcBef>
              <a:spcAft>
                <a:spcPts val="0"/>
              </a:spcAft>
              <a:buAutoNum type="arabicPeriod"/>
            </a:pPr>
            <a:r>
              <a:rPr lang="sv-SE" dirty="0"/>
              <a:t>De upphandlande organisationerna har sitt säte i alla landets län.</a:t>
            </a:r>
          </a:p>
          <a:p>
            <a:pPr marL="228600" lvl="0" indent="-228600" algn="l" rtl="0">
              <a:spcBef>
                <a:spcPts val="360"/>
              </a:spcBef>
              <a:spcAft>
                <a:spcPts val="0"/>
              </a:spcAft>
              <a:buAutoNum type="arabicPeriod"/>
            </a:pPr>
            <a:r>
              <a:rPr lang="sv-SE" dirty="0"/>
              <a:t>Rapporten tar ett ganska brett grepp på hållbar offentlig upphandling, men huvudfokus ligger ändå tydligt på hållbara leveranskedjor.</a:t>
            </a:r>
          </a:p>
          <a:p>
            <a:pPr marL="228600" lvl="0" indent="-228600" algn="l" rtl="0">
              <a:spcBef>
                <a:spcPts val="360"/>
              </a:spcBef>
              <a:spcAft>
                <a:spcPts val="0"/>
              </a:spcAft>
              <a:buAutoNum type="arabicPeriod"/>
            </a:pPr>
            <a:r>
              <a:rPr lang="sv-SE" dirty="0"/>
              <a:t>Vår ambition var att göra en remissrunda på rapporten, men det har tyvärr inte hunnits med. Så vi tar gärna emot synpunkter och inspel på rapporten, så gör vi vid behov en uppdatering av den. </a:t>
            </a:r>
            <a:endParaRPr lang="sv-SE" b="1" dirty="0"/>
          </a:p>
        </p:txBody>
      </p:sp>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4957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ltLang="en-US" sz="1200" dirty="0"/>
              <a:t>Ur: “Leaving no one behind – a UNSDG Operational Guide for UN Country Teams”</a:t>
            </a:r>
            <a:endParaRPr lang="sv-SE" dirty="0"/>
          </a:p>
        </p:txBody>
      </p:sp>
      <p:sp>
        <p:nvSpPr>
          <p:cNvPr id="4" name="Platshållare för bildnummer 3"/>
          <p:cNvSpPr>
            <a:spLocks noGrp="1"/>
          </p:cNvSpPr>
          <p:nvPr>
            <p:ph type="sldNum" sz="quarter" idx="5"/>
          </p:nvPr>
        </p:nvSpPr>
        <p:spPr/>
        <p:txBody>
          <a:bodyPr/>
          <a:lstStyle/>
          <a:p>
            <a:pPr>
              <a:defRPr/>
            </a:pPr>
            <a:fld id="{3B61E726-9247-4B66-893B-8C85E1BD2FCB}" type="slidenum">
              <a:rPr lang="en-US" smtClean="0"/>
              <a:pPr>
                <a:defRPr/>
              </a:pPr>
              <a:t>30</a:t>
            </a:fld>
            <a:endParaRPr lang="en-US"/>
          </a:p>
        </p:txBody>
      </p:sp>
    </p:spTree>
    <p:extLst>
      <p:ext uri="{BB962C8B-B14F-4D97-AF65-F5344CB8AC3E}">
        <p14:creationId xmlns:p14="http://schemas.microsoft.com/office/powerpoint/2010/main" val="395375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sv-SE" sz="1200" b="1" dirty="0">
                <a:effectLst/>
                <a:latin typeface="Arial" panose="020B0604020202020204" pitchFamily="34" charset="0"/>
                <a:cs typeface="Segoe UI" panose="020B0502040204020203" pitchFamily="34" charset="0"/>
              </a:rPr>
              <a:t>Vi har dragit tre övergripande slutsatser från enkätsvaren</a:t>
            </a:r>
            <a:endParaRPr lang="sv-SE" dirty="0"/>
          </a:p>
          <a:p>
            <a:pPr marL="228600" lvl="0" indent="-228600" algn="l" rtl="0">
              <a:spcBef>
                <a:spcPts val="360"/>
              </a:spcBef>
              <a:spcAft>
                <a:spcPts val="0"/>
              </a:spcAft>
              <a:buAutoNum type="arabicPeriod"/>
            </a:pPr>
            <a:r>
              <a:rPr lang="sv-SE" dirty="0"/>
              <a:t>Ett. Engagemanget för hållbarhet hos professionen som arbetar med offentlig upphandling är mycket stort.</a:t>
            </a:r>
          </a:p>
          <a:p>
            <a:pPr marL="228600" lvl="0" indent="-228600" algn="l" rtl="0">
              <a:spcBef>
                <a:spcPts val="360"/>
              </a:spcBef>
              <a:spcAft>
                <a:spcPts val="0"/>
              </a:spcAft>
              <a:buAutoNum type="arabicPeriod"/>
            </a:pPr>
            <a:r>
              <a:rPr lang="sv-SE" dirty="0"/>
              <a:t>Två. Det finns en betydande outnyttjad potential för den offentliga upphandlingen att bidra till en mer hållbar samhällsutveckling. Nordiska Ministerrådet talar om offentlig upphandling som ”The </a:t>
            </a:r>
            <a:r>
              <a:rPr lang="sv-SE" dirty="0" err="1"/>
              <a:t>Missing</a:t>
            </a:r>
            <a:r>
              <a:rPr lang="sv-SE" dirty="0"/>
              <a:t> </a:t>
            </a:r>
            <a:r>
              <a:rPr lang="sv-SE" dirty="0" err="1"/>
              <a:t>Multiplier</a:t>
            </a:r>
            <a:r>
              <a:rPr lang="sv-SE" dirty="0"/>
              <a:t>” i arbetet för hållbar utveckling.</a:t>
            </a:r>
          </a:p>
          <a:p>
            <a:pPr marL="228600" lvl="0" indent="-228600" algn="l" rtl="0">
              <a:spcBef>
                <a:spcPts val="360"/>
              </a:spcBef>
              <a:spcAft>
                <a:spcPts val="0"/>
              </a:spcAft>
              <a:buAutoNum type="arabicPeriod"/>
            </a:pPr>
            <a:r>
              <a:rPr lang="sv-SE" dirty="0"/>
              <a:t>Tre. För att den offentliga upphandlingens stora köpkraft i ännu högre utsträckning ska kunna bidra till en hållbar samhällsutveckling, behöver politiker och ledningsgrupper säkerställa att upphandlare och inköpsenheter har tydliga styrdokument, tillräckliga resurser, kontinuerlig kompetensförsörjning och kompetensutveckling samt utvärderingsbara processer för en hållbar upphandling.</a:t>
            </a:r>
          </a:p>
        </p:txBody>
      </p:sp>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7257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sv-SE" sz="1800" dirty="0">
                <a:solidFill>
                  <a:srgbClr val="000000"/>
                </a:solidFill>
                <a:effectLst/>
                <a:latin typeface="Arial" panose="020B0604020202020204" pitchFamily="34" charset="0"/>
                <a:ea typeface="Calibri" panose="020F0502020204030204" pitchFamily="34" charset="0"/>
                <a:cs typeface="Segoe UI" panose="020B0502040204020203" pitchFamily="34" charset="0"/>
              </a:rPr>
              <a:t>Enkätsvaren visar att ett flertal upphandlande organisationer har kommit långt i arbetet med hållbar upphandling, men kan behöva stärka upp enskilda delmoment. </a:t>
            </a:r>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sv-SE" sz="1800" dirty="0">
                <a:solidFill>
                  <a:srgbClr val="000000"/>
                </a:solidFill>
                <a:effectLst/>
                <a:latin typeface="Arial" panose="020B0604020202020204" pitchFamily="34" charset="0"/>
                <a:ea typeface="Calibri" panose="020F0502020204030204" pitchFamily="34" charset="0"/>
                <a:cs typeface="Segoe UI" panose="020B0502040204020203" pitchFamily="34" charset="0"/>
              </a:rPr>
              <a:t>Andra myndigheter befinner sig i början av processen och saknar fortfarande en policy för hållbar upphandling. </a:t>
            </a:r>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sv-SE" sz="1800" dirty="0">
                <a:effectLst/>
                <a:latin typeface="Arial" panose="020B0604020202020204" pitchFamily="34" charset="0"/>
                <a:ea typeface="Calibri" panose="020F0502020204030204" pitchFamily="34" charset="0"/>
                <a:cs typeface="Segoe UI" panose="020B0502040204020203" pitchFamily="34" charset="0"/>
              </a:rPr>
              <a:t>För att bidra med ett verktyg som kan användas för att analysera arbetet med hållbara leveranskedjor presenteras slutsatser och analysen av enkätsvaren i form av en åttastegsmodell. </a:t>
            </a:r>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sv-SE" sz="1800" dirty="0">
                <a:solidFill>
                  <a:srgbClr val="000000"/>
                </a:solidFill>
                <a:effectLst/>
                <a:latin typeface="Arial" panose="020B0604020202020204" pitchFamily="34" charset="0"/>
                <a:ea typeface="Calibri" panose="020F0502020204030204" pitchFamily="34" charset="0"/>
                <a:cs typeface="Segoe UI" panose="020B0502040204020203" pitchFamily="34" charset="0"/>
              </a:rPr>
              <a:t>Vår förhoppning är att modellen ska kunna vara ett stöd för en dialog mellan politiker, ledningsgrupper och inköpsenheter och alla som har ett övergripande ansvar för att säkerställa en hållbar upphandling på kommuner, regioner och statliga myndigheter. Därför har vi för varje d</a:t>
            </a:r>
            <a:r>
              <a:rPr lang="sv-SE"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elmoment i åttastegsmodellen formulerat ett antal frågor.</a:t>
            </a:r>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sv-SE"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Det handlar om tre områden Kompetens och ansvar, </a:t>
            </a:r>
            <a:r>
              <a:rPr lang="sv-SE"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Kravställan</a:t>
            </a:r>
            <a:r>
              <a:rPr lang="sv-SE"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utifrån risker samt Kontroll och uppföljning, med sammanlagt åtta delmoment.</a:t>
            </a:r>
            <a:endParaRPr lang="sv-SE" sz="1800" dirty="0">
              <a:solidFill>
                <a:srgbClr val="000000"/>
              </a:solidFill>
              <a:effectLst/>
              <a:latin typeface="Arial" panose="020B0604020202020204" pitchFamily="34" charset="0"/>
              <a:ea typeface="Calibri" panose="020F0502020204030204" pitchFamily="34" charset="0"/>
              <a:cs typeface="Segoe UI" panose="020B0502040204020203" pitchFamily="34" charset="0"/>
            </a:endParaRPr>
          </a:p>
          <a:p>
            <a:endParaRPr lang="sv-SE" sz="1800" dirty="0">
              <a:effectLst/>
              <a:latin typeface="Arial" panose="020B0604020202020204" pitchFamily="34" charset="0"/>
              <a:ea typeface="Calibri" panose="020F0502020204030204" pitchFamily="34" charset="0"/>
              <a:cs typeface="Segoe UI" panose="020B0502040204020203" pitchFamily="34" charset="0"/>
            </a:endParaRPr>
          </a:p>
        </p:txBody>
      </p:sp>
      <p:sp>
        <p:nvSpPr>
          <p:cNvPr id="4" name="Platshållare för bildnummer 3"/>
          <p:cNvSpPr>
            <a:spLocks noGrp="1"/>
          </p:cNvSpPr>
          <p:nvPr>
            <p:ph type="sldNum" sz="quarter" idx="5"/>
          </p:nvPr>
        </p:nvSpPr>
        <p:spPr/>
        <p:txBody>
          <a:bodyPr/>
          <a:lstStyle/>
          <a:p>
            <a:pPr>
              <a:defRPr/>
            </a:pPr>
            <a:fld id="{3B61E726-9247-4B66-893B-8C85E1BD2FCB}" type="slidenum">
              <a:rPr lang="en-US" smtClean="0"/>
              <a:pPr>
                <a:defRPr/>
              </a:pPr>
              <a:t>5</a:t>
            </a:fld>
            <a:endParaRPr lang="en-US"/>
          </a:p>
        </p:txBody>
      </p:sp>
    </p:spTree>
    <p:extLst>
      <p:ext uri="{BB962C8B-B14F-4D97-AF65-F5344CB8AC3E}">
        <p14:creationId xmlns:p14="http://schemas.microsoft.com/office/powerpoint/2010/main" val="57954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Arial"/>
                <a:ea typeface="Calibri" panose="020F0502020204030204" pitchFamily="34" charset="0"/>
                <a:cs typeface="Arial"/>
              </a:rPr>
              <a:t>Det första steget i åttastegsmodellen är att säkerställa hållbarhetskompetensen.</a:t>
            </a:r>
            <a:r>
              <a:rPr lang="sv-SE" sz="1800" dirty="0">
                <a:latin typeface="Arial"/>
                <a:ea typeface="Calibri" panose="020F0502020204030204" pitchFamily="34" charset="0"/>
                <a:cs typeface="Arial"/>
              </a:rPr>
              <a:t> </a:t>
            </a:r>
            <a:endParaRPr lang="sv-SE" sz="1800" b="1" dirty="0">
              <a:effectLst/>
              <a:latin typeface="Arial" panose="020B0604020202020204" pitchFamily="34" charset="0"/>
              <a:ea typeface="Calibri" panose="020F0502020204030204" pitchFamily="34" charset="0"/>
              <a:cs typeface="Arial"/>
            </a:endParaRPr>
          </a:p>
          <a:p>
            <a:pPr marL="285750" indent="-285750">
              <a:buFontTx/>
              <a:buChar char="-"/>
            </a:pPr>
            <a:r>
              <a:rPr lang="sv-SE" sz="1800" dirty="0">
                <a:effectLst/>
                <a:latin typeface="Arial" panose="020B0604020202020204" pitchFamily="34" charset="0"/>
                <a:ea typeface="Calibri" panose="020F0502020204030204" pitchFamily="34" charset="0"/>
              </a:rPr>
              <a:t>På frågan om vad som behövs för att</a:t>
            </a:r>
            <a:r>
              <a:rPr lang="sv-SE" sz="1800" b="1" dirty="0">
                <a:effectLst/>
                <a:latin typeface="Arial" panose="020B0604020202020204" pitchFamily="34" charset="0"/>
                <a:ea typeface="Calibri" panose="020F0502020204030204" pitchFamily="34" charset="0"/>
              </a:rPr>
              <a:t> myndigheten</a:t>
            </a:r>
            <a:r>
              <a:rPr lang="sv-SE" sz="1800" dirty="0">
                <a:effectLst/>
                <a:latin typeface="Arial" panose="020B0604020202020204" pitchFamily="34" charset="0"/>
                <a:ea typeface="Calibri" panose="020F0502020204030204" pitchFamily="34" charset="0"/>
              </a:rPr>
              <a:t> i ännu högre grad ska kunna bidra till Agenda 2030-målen genom offentlig upphandling svarar </a:t>
            </a:r>
            <a:r>
              <a:rPr lang="sv-SE" sz="1800" b="0" dirty="0">
                <a:effectLst/>
                <a:latin typeface="Arial" panose="020B0604020202020204" pitchFamily="34" charset="0"/>
                <a:ea typeface="Calibri" panose="020F0502020204030204" pitchFamily="34" charset="0"/>
              </a:rPr>
              <a:t>sex av tio respondenter </a:t>
            </a:r>
            <a:r>
              <a:rPr lang="sv-SE" sz="1800" i="1" dirty="0">
                <a:effectLst/>
                <a:latin typeface="Arial" panose="020B0604020202020204" pitchFamily="34" charset="0"/>
                <a:ea typeface="Calibri" panose="020F0502020204030204" pitchFamily="34" charset="0"/>
              </a:rPr>
              <a:t>ökat kompetensstöd</a:t>
            </a:r>
            <a:r>
              <a:rPr lang="sv-SE" sz="1800" dirty="0">
                <a:effectLst/>
                <a:latin typeface="Arial" panose="020B0604020202020204" pitchFamily="34" charset="0"/>
                <a:ea typeface="Calibri" panose="020F0502020204030204" pitchFamily="34" charset="0"/>
              </a:rPr>
              <a:t>. </a:t>
            </a:r>
          </a:p>
          <a:p>
            <a:pPr marL="285750" indent="-285750">
              <a:buFontTx/>
              <a:buChar char="-"/>
            </a:pPr>
            <a:r>
              <a:rPr lang="sv-SE" sz="1800" dirty="0">
                <a:effectLst/>
                <a:latin typeface="Arial" panose="020B0604020202020204" pitchFamily="34" charset="0"/>
                <a:ea typeface="Calibri" panose="020F0502020204030204" pitchFamily="34" charset="0"/>
              </a:rPr>
              <a:t>På frågan om vad den enskilde respondenten behöver </a:t>
            </a:r>
            <a:r>
              <a:rPr lang="sv-SE" sz="1800" b="1" dirty="0">
                <a:effectLst/>
                <a:latin typeface="Arial" panose="020B0604020202020204" pitchFamily="34" charset="0"/>
                <a:ea typeface="Calibri" panose="020F0502020204030204" pitchFamily="34" charset="0"/>
              </a:rPr>
              <a:t>i sin yrkesroll </a:t>
            </a:r>
            <a:r>
              <a:rPr lang="sv-SE" sz="1800" dirty="0">
                <a:effectLst/>
                <a:latin typeface="Arial" panose="020B0604020202020204" pitchFamily="34" charset="0"/>
                <a:ea typeface="Calibri" panose="020F0502020204030204" pitchFamily="34" charset="0"/>
              </a:rPr>
              <a:t>för att i ännu högre grad bidra till Agenda 2030-målen genom offentlig upphandling svarar över hälften att de behöver </a:t>
            </a:r>
            <a:r>
              <a:rPr lang="sv-SE" sz="1800" i="1" dirty="0">
                <a:effectLst/>
                <a:latin typeface="Arial" panose="020B0604020202020204" pitchFamily="34" charset="0"/>
                <a:ea typeface="Calibri" panose="020F0502020204030204" pitchFamily="34" charset="0"/>
              </a:rPr>
              <a:t>kompetensutveckling</a:t>
            </a:r>
            <a:r>
              <a:rPr lang="sv-SE" sz="1800" dirty="0">
                <a:effectLst/>
                <a:latin typeface="Arial" panose="020B0604020202020204" pitchFamily="34" charset="0"/>
                <a:ea typeface="Calibri" panose="020F0502020204030204" pitchFamily="34" charset="0"/>
              </a:rPr>
              <a:t> och </a:t>
            </a:r>
            <a:r>
              <a:rPr lang="sv-SE" sz="1800" i="1" dirty="0">
                <a:effectLst/>
                <a:latin typeface="Arial" panose="020B0604020202020204" pitchFamily="34" charset="0"/>
                <a:ea typeface="Calibri" panose="020F0502020204030204" pitchFamily="34" charset="0"/>
              </a:rPr>
              <a:t>mer tid</a:t>
            </a:r>
            <a:r>
              <a:rPr lang="sv-SE" sz="1800" dirty="0">
                <a:effectLst/>
                <a:latin typeface="Arial" panose="020B0604020202020204" pitchFamily="34" charset="0"/>
                <a:ea typeface="Calibri" panose="020F0502020204030204" pitchFamily="34" charset="0"/>
              </a:rPr>
              <a:t> för att kunna prioritera hållbara upphandlingar och inköp.</a:t>
            </a:r>
          </a:p>
          <a:p>
            <a:pPr marL="285750" indent="-285750">
              <a:buFontTx/>
              <a:buChar char="-"/>
            </a:pPr>
            <a:r>
              <a:rPr lang="sv-SE" sz="1800" dirty="0">
                <a:effectLst/>
                <a:latin typeface="Arial" panose="020B0604020202020204" pitchFamily="34" charset="0"/>
                <a:ea typeface="Calibri" panose="020F0502020204030204" pitchFamily="34" charset="0"/>
              </a:rPr>
              <a:t>Genom Upphandlingsmyndigheten, SKR/Adda och Sveriges regioners samarbete Hållbar upphandling finns det gott om kompetensstöd, men personalen som jobbar med upphandling måste </a:t>
            </a:r>
            <a:r>
              <a:rPr lang="sv-SE" sz="1800" b="0" dirty="0">
                <a:effectLst/>
                <a:latin typeface="Arial" panose="020B0604020202020204" pitchFamily="34" charset="0"/>
                <a:ea typeface="Calibri" panose="020F0502020204030204" pitchFamily="34" charset="0"/>
              </a:rPr>
              <a:t>få tid </a:t>
            </a:r>
            <a:r>
              <a:rPr lang="sv-SE" sz="1800" dirty="0">
                <a:effectLst/>
                <a:latin typeface="Arial" panose="020B0604020202020204" pitchFamily="34" charset="0"/>
                <a:ea typeface="Calibri" panose="020F0502020204030204" pitchFamily="34" charset="0"/>
              </a:rPr>
              <a:t>att tillgodogöra sig kompetens. Kompetensförsörjningen behöver stärkas.</a:t>
            </a:r>
          </a:p>
          <a:p>
            <a:pPr marL="285750" indent="-285750">
              <a:buFontTx/>
              <a:buChar char="-"/>
            </a:pPr>
            <a:endParaRPr lang="sv-SE" sz="1800" dirty="0">
              <a:effectLst/>
              <a:latin typeface="Arial" panose="020B0604020202020204" pitchFamily="34" charset="0"/>
              <a:ea typeface="Calibri" panose="020F0502020204030204" pitchFamily="34" charset="0"/>
              <a:cs typeface="Segoe UI" panose="020B0502040204020203" pitchFamily="34" charset="0"/>
            </a:endParaRPr>
          </a:p>
        </p:txBody>
      </p:sp>
      <p:sp>
        <p:nvSpPr>
          <p:cNvPr id="4" name="Platshållare för bildnummer 3"/>
          <p:cNvSpPr>
            <a:spLocks noGrp="1"/>
          </p:cNvSpPr>
          <p:nvPr>
            <p:ph type="sldNum" sz="quarter" idx="5"/>
          </p:nvPr>
        </p:nvSpPr>
        <p:spPr/>
        <p:txBody>
          <a:bodyPr/>
          <a:lstStyle/>
          <a:p>
            <a:pPr>
              <a:defRPr/>
            </a:pPr>
            <a:fld id="{3B61E726-9247-4B66-893B-8C85E1BD2FCB}" type="slidenum">
              <a:rPr lang="en-US" smtClean="0"/>
              <a:pPr>
                <a:defRPr/>
              </a:pPr>
              <a:t>6</a:t>
            </a:fld>
            <a:endParaRPr lang="en-US"/>
          </a:p>
        </p:txBody>
      </p:sp>
    </p:spTree>
    <p:extLst>
      <p:ext uri="{BB962C8B-B14F-4D97-AF65-F5344CB8AC3E}">
        <p14:creationId xmlns:p14="http://schemas.microsoft.com/office/powerpoint/2010/main" val="2686943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latin typeface="Arial"/>
                <a:ea typeface="Calibri" panose="020F0502020204030204" pitchFamily="34" charset="0"/>
                <a:cs typeface="Arial"/>
              </a:rPr>
              <a:t>Frågor</a:t>
            </a:r>
            <a:r>
              <a:rPr lang="sv-SE" sz="1800" dirty="0">
                <a:effectLst/>
                <a:latin typeface="Arial"/>
                <a:ea typeface="Calibri" panose="020F0502020204030204" pitchFamily="34" charset="0"/>
                <a:cs typeface="Arial"/>
              </a:rPr>
              <a:t> </a:t>
            </a:r>
            <a:r>
              <a:rPr lang="sv-SE" sz="1800" dirty="0">
                <a:latin typeface="Arial"/>
                <a:ea typeface="Calibri" panose="020F0502020204030204" pitchFamily="34" charset="0"/>
                <a:cs typeface="Arial"/>
              </a:rPr>
              <a:t>för att </a:t>
            </a:r>
            <a:r>
              <a:rPr lang="sv-SE" sz="1800" dirty="0">
                <a:effectLst/>
                <a:latin typeface="Arial"/>
                <a:ea typeface="Calibri" panose="020F0502020204030204" pitchFamily="34" charset="0"/>
                <a:cs typeface="Arial"/>
              </a:rPr>
              <a:t>diskutera utmaningar som finns inom organisationen vad gäller hållbar upphandling.</a:t>
            </a:r>
            <a:endParaRPr lang="sv-SE" sz="1800" b="1" dirty="0">
              <a:effectLst/>
              <a:latin typeface="Arial"/>
              <a:ea typeface="Calibri" panose="020F0502020204030204" pitchFamily="34" charset="0"/>
              <a:cs typeface="Arial"/>
            </a:endParaRPr>
          </a:p>
        </p:txBody>
      </p:sp>
      <p:sp>
        <p:nvSpPr>
          <p:cNvPr id="4" name="Platshållare för bildnummer 3"/>
          <p:cNvSpPr>
            <a:spLocks noGrp="1"/>
          </p:cNvSpPr>
          <p:nvPr>
            <p:ph type="sldNum" sz="quarter" idx="5"/>
          </p:nvPr>
        </p:nvSpPr>
        <p:spPr/>
        <p:txBody>
          <a:bodyPr/>
          <a:lstStyle/>
          <a:p>
            <a:pPr>
              <a:defRPr/>
            </a:pPr>
            <a:fld id="{3B61E726-9247-4B66-893B-8C85E1BD2FCB}" type="slidenum">
              <a:rPr lang="en-US" smtClean="0"/>
              <a:pPr>
                <a:defRPr/>
              </a:pPr>
              <a:t>7</a:t>
            </a:fld>
            <a:endParaRPr lang="en-US"/>
          </a:p>
        </p:txBody>
      </p:sp>
    </p:spTree>
    <p:extLst>
      <p:ext uri="{BB962C8B-B14F-4D97-AF65-F5344CB8AC3E}">
        <p14:creationId xmlns:p14="http://schemas.microsoft.com/office/powerpoint/2010/main" val="2363567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800" b="0" i="0" dirty="0">
                <a:solidFill>
                  <a:srgbClr val="000000"/>
                </a:solidFill>
                <a:effectLst/>
                <a:latin typeface="Exo2-Medium" panose="00000600000000000000" pitchFamily="50" charset="0"/>
              </a:rPr>
              <a:t>Det andra steget i åttastegsmodellen handlar om vikten av tydliga styrdokument.</a:t>
            </a:r>
            <a:br>
              <a:rPr lang="sv-SE" sz="1800" b="0" i="0" dirty="0">
                <a:solidFill>
                  <a:srgbClr val="000000"/>
                </a:solidFill>
                <a:effectLst/>
                <a:latin typeface="Exo2-Medium" panose="00000600000000000000" pitchFamily="50" charset="0"/>
              </a:rPr>
            </a:br>
            <a:endParaRPr lang="sv-SE" sz="1800" b="0" i="0" dirty="0">
              <a:solidFill>
                <a:srgbClr val="000000"/>
              </a:solidFill>
              <a:effectLst/>
              <a:latin typeface="Exo2-Medium" panose="00000600000000000000" pitchFamily="50" charset="0"/>
            </a:endParaRP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sv-SE" sz="1800" b="0" i="0" dirty="0">
                <a:solidFill>
                  <a:srgbClr val="000000"/>
                </a:solidFill>
                <a:effectLst/>
                <a:latin typeface="Exo2-Medium" panose="00000600000000000000" pitchFamily="50" charset="0"/>
              </a:rPr>
              <a:t>Sju av tio respondenter svarar att deras myndigheter har ett</a:t>
            </a:r>
            <a:r>
              <a:rPr lang="sv-SE" sz="2800" dirty="0"/>
              <a:t> </a:t>
            </a:r>
            <a:r>
              <a:rPr lang="sv-SE" sz="1800" b="0" i="0" dirty="0">
                <a:solidFill>
                  <a:srgbClr val="000000"/>
                </a:solidFill>
                <a:effectLst/>
                <a:latin typeface="Exo2-Medium" panose="00000600000000000000" pitchFamily="50" charset="0"/>
              </a:rPr>
              <a:t>styrdokument som tydliggör att det ska ställas hållbarhetskrav vid offentliga upphandlingar och inköp. Men en vanlig svårighet som nämns bland upphandlare som har styrdokument är att de är för allmänt hållna. </a:t>
            </a:r>
          </a:p>
          <a:p>
            <a:pPr marL="342900" indent="-342900">
              <a:buAutoNum type="arabicPeriod"/>
            </a:pPr>
            <a:r>
              <a:rPr lang="sv-SE" sz="1800" b="0" i="0" dirty="0">
                <a:solidFill>
                  <a:srgbClr val="000000"/>
                </a:solidFill>
                <a:effectLst/>
                <a:latin typeface="Exo2-Medium" panose="00000600000000000000" pitchFamily="50" charset="0"/>
              </a:rPr>
              <a:t>Drygt fyra av tio svarar att organisationen skulle behöva tydligare skrivningar om att kunna prioritera hållbarhet.</a:t>
            </a:r>
          </a:p>
          <a:p>
            <a:pPr marL="342900" indent="-342900">
              <a:buAutoNum type="arabicPeriod"/>
            </a:pPr>
            <a:r>
              <a:rPr lang="sv-SE" sz="1800" b="0" i="0" dirty="0">
                <a:solidFill>
                  <a:srgbClr val="000000"/>
                </a:solidFill>
                <a:effectLst/>
                <a:latin typeface="Exo2-Medium" panose="00000600000000000000" pitchFamily="50" charset="0"/>
              </a:rPr>
              <a:t>En hållbarhetspolicy behöver förhålla sig till fyra områden enligt Upphandlingsmyndigheten:</a:t>
            </a:r>
            <a:br>
              <a:rPr lang="sv-SE" sz="1800" b="0" i="0" dirty="0">
                <a:solidFill>
                  <a:srgbClr val="000000"/>
                </a:solidFill>
                <a:effectLst/>
                <a:latin typeface="Exo2-Medium" panose="00000600000000000000" pitchFamily="50" charset="0"/>
              </a:rPr>
            </a:br>
            <a:r>
              <a:rPr lang="sv-SE" sz="1800" b="0" i="0" dirty="0">
                <a:solidFill>
                  <a:srgbClr val="000000"/>
                </a:solidFill>
                <a:effectLst/>
                <a:latin typeface="Exo2-Medium" panose="00000600000000000000" pitchFamily="50" charset="0"/>
              </a:rPr>
              <a:t>miljö och klimat, mänskliga rättigheter, arbetstagarnas rättigheter (ILO) och antikorruption. Men i enkätens kommentarsfält är det förvånansvärt vanligt att det sätts likhetstecken mellan miljö och hållbarhet.</a:t>
            </a:r>
            <a:br>
              <a:rPr lang="sv-SE" sz="4000" dirty="0"/>
            </a:br>
            <a:br>
              <a:rPr lang="sv-SE" sz="2800" dirty="0"/>
            </a:br>
            <a:endParaRPr lang="sv-SE" sz="1800" dirty="0">
              <a:effectLst/>
              <a:latin typeface="Arial" panose="020B0604020202020204" pitchFamily="34" charset="0"/>
              <a:ea typeface="Calibri" panose="020F0502020204030204" pitchFamily="34" charset="0"/>
              <a:cs typeface="Segoe UI" panose="020B0502040204020203" pitchFamily="34" charset="0"/>
            </a:endParaRPr>
          </a:p>
          <a:p>
            <a:endParaRPr lang="sv-SE" sz="1800" dirty="0">
              <a:effectLst/>
              <a:latin typeface="Arial" panose="020B0604020202020204" pitchFamily="34" charset="0"/>
              <a:ea typeface="Calibri" panose="020F0502020204030204" pitchFamily="34" charset="0"/>
              <a:cs typeface="Segoe UI" panose="020B0502040204020203" pitchFamily="34" charset="0"/>
            </a:endParaRPr>
          </a:p>
        </p:txBody>
      </p:sp>
      <p:sp>
        <p:nvSpPr>
          <p:cNvPr id="4" name="Platshållare för bildnummer 3"/>
          <p:cNvSpPr>
            <a:spLocks noGrp="1"/>
          </p:cNvSpPr>
          <p:nvPr>
            <p:ph type="sldNum" sz="quarter" idx="5"/>
          </p:nvPr>
        </p:nvSpPr>
        <p:spPr/>
        <p:txBody>
          <a:bodyPr/>
          <a:lstStyle/>
          <a:p>
            <a:pPr>
              <a:defRPr/>
            </a:pPr>
            <a:fld id="{3B61E726-9247-4B66-893B-8C85E1BD2FCB}" type="slidenum">
              <a:rPr lang="en-US" smtClean="0"/>
              <a:pPr>
                <a:defRPr/>
              </a:pPr>
              <a:t>8</a:t>
            </a:fld>
            <a:endParaRPr lang="en-US"/>
          </a:p>
        </p:txBody>
      </p:sp>
    </p:spTree>
    <p:extLst>
      <p:ext uri="{BB962C8B-B14F-4D97-AF65-F5344CB8AC3E}">
        <p14:creationId xmlns:p14="http://schemas.microsoft.com/office/powerpoint/2010/main" val="3574843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a:t>Frågor för att diskutera utmaningar som finns inom organisationen vad gäller hållbar upphandling.</a:t>
            </a:r>
          </a:p>
          <a:p>
            <a:pPr marL="0" marR="0" lvl="0" indent="0" algn="l" defTabSz="914400">
              <a:lnSpc>
                <a:spcPct val="100000"/>
              </a:lnSpc>
              <a:spcBef>
                <a:spcPct val="30000"/>
              </a:spcBef>
              <a:spcAft>
                <a:spcPct val="0"/>
              </a:spcAft>
              <a:buClrTx/>
              <a:buSzTx/>
              <a:buFontTx/>
              <a:buNone/>
              <a:tabLst/>
              <a:defRPr/>
            </a:pPr>
            <a:endParaRPr lang="sv-SE" sz="1800" dirty="0">
              <a:effectLst/>
              <a:latin typeface="Exo2-Medium"/>
              <a:cs typeface="Segoe UI" panose="020B0502040204020203" pitchFamily="34" charset="0"/>
            </a:endParaRPr>
          </a:p>
        </p:txBody>
      </p:sp>
      <p:sp>
        <p:nvSpPr>
          <p:cNvPr id="4" name="Platshållare för bildnummer 3"/>
          <p:cNvSpPr>
            <a:spLocks noGrp="1"/>
          </p:cNvSpPr>
          <p:nvPr>
            <p:ph type="sldNum" sz="quarter" idx="5"/>
          </p:nvPr>
        </p:nvSpPr>
        <p:spPr/>
        <p:txBody>
          <a:bodyPr/>
          <a:lstStyle/>
          <a:p>
            <a:pPr>
              <a:defRPr/>
            </a:pPr>
            <a:fld id="{3B61E726-9247-4B66-893B-8C85E1BD2FCB}" type="slidenum">
              <a:rPr lang="en-US" smtClean="0"/>
              <a:pPr>
                <a:defRPr/>
              </a:pPr>
              <a:t>9</a:t>
            </a:fld>
            <a:endParaRPr lang="en-US"/>
          </a:p>
        </p:txBody>
      </p:sp>
    </p:spTree>
    <p:extLst>
      <p:ext uri="{BB962C8B-B14F-4D97-AF65-F5344CB8AC3E}">
        <p14:creationId xmlns:p14="http://schemas.microsoft.com/office/powerpoint/2010/main" val="1237649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1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C27BBF-829F-4F4F-B5C2-FE6F5236AE24}"/>
              </a:ext>
            </a:extLst>
          </p:cNvPr>
          <p:cNvSpPr/>
          <p:nvPr userDrawn="1"/>
        </p:nvSpPr>
        <p:spPr>
          <a:xfrm>
            <a:off x="1092200" y="1096963"/>
            <a:ext cx="9493886" cy="466407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Exo 2" panose="00000500000000000000" pitchFamily="50" charset="0"/>
            </a:endParaRPr>
          </a:p>
        </p:txBody>
      </p:sp>
      <p:sp>
        <p:nvSpPr>
          <p:cNvPr id="2" name="Title 1"/>
          <p:cNvSpPr>
            <a:spLocks noGrp="1"/>
          </p:cNvSpPr>
          <p:nvPr>
            <p:ph type="ctrTitle" hasCustomPrompt="1"/>
          </p:nvPr>
        </p:nvSpPr>
        <p:spPr>
          <a:xfrm>
            <a:off x="685800" y="1666875"/>
            <a:ext cx="9900286" cy="914400"/>
          </a:xfrm>
          <a:prstGeom prst="rect">
            <a:avLst/>
          </a:prstGeom>
          <a:solidFill>
            <a:schemeClr val="bg1"/>
          </a:solidFill>
        </p:spPr>
        <p:txBody>
          <a:bodyPr anchor="ctr">
            <a:noAutofit/>
          </a:bodyPr>
          <a:lstStyle>
            <a:lvl1pPr algn="l">
              <a:defRPr sz="4800" b="1"/>
            </a:lvl1pPr>
          </a:lstStyle>
          <a:p>
            <a:r>
              <a:rPr lang="en-US" dirty="0"/>
              <a:t>Text</a:t>
            </a:r>
          </a:p>
        </p:txBody>
      </p:sp>
      <p:sp>
        <p:nvSpPr>
          <p:cNvPr id="3" name="Subtitle 2"/>
          <p:cNvSpPr>
            <a:spLocks noGrp="1"/>
          </p:cNvSpPr>
          <p:nvPr>
            <p:ph type="subTitle" idx="1" hasCustomPrompt="1"/>
          </p:nvPr>
        </p:nvSpPr>
        <p:spPr>
          <a:xfrm>
            <a:off x="1314448" y="2749261"/>
            <a:ext cx="9271638" cy="2834640"/>
          </a:xfrm>
          <a:prstGeom prst="rect">
            <a:avLst/>
          </a:prstGeom>
        </p:spPr>
        <p:txBody>
          <a:bodyPr>
            <a:noAutofit/>
          </a:bodyPr>
          <a:lstStyle>
            <a:lvl1pPr marL="457200" indent="-287338" algn="l">
              <a:lnSpc>
                <a:spcPct val="100000"/>
              </a:lnSpc>
              <a:spcBef>
                <a:spcPts val="1800"/>
              </a:spcBef>
              <a:spcAft>
                <a:spcPts val="0"/>
              </a:spcAft>
              <a:buSzPct val="75000"/>
              <a:buFont typeface="Arial" panose="020B0604020202020204" pitchFamily="34" charset="0"/>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
        <p:nvSpPr>
          <p:cNvPr id="6" name="Slide Number Placeholder 5">
            <a:extLst>
              <a:ext uri="{FF2B5EF4-FFF2-40B4-BE49-F238E27FC236}">
                <a16:creationId xmlns:a16="http://schemas.microsoft.com/office/drawing/2014/main" id="{BEC06415-3956-4B3A-A239-D7E7729932A0}"/>
              </a:ext>
            </a:extLst>
          </p:cNvPr>
          <p:cNvSpPr>
            <a:spLocks noGrp="1"/>
          </p:cNvSpPr>
          <p:nvPr>
            <p:ph type="sldNum" sz="quarter" idx="10"/>
          </p:nvPr>
        </p:nvSpPr>
        <p:spPr>
          <a:xfrm>
            <a:off x="11506200" y="6172200"/>
            <a:ext cx="685800" cy="685800"/>
          </a:xfrm>
        </p:spPr>
        <p:txBody>
          <a:bodyPr/>
          <a:lstStyle>
            <a:lvl1pPr algn="ctr">
              <a:defRPr b="1">
                <a:solidFill>
                  <a:schemeClr val="accent1"/>
                </a:solidFill>
                <a:latin typeface="Exo 2" panose="00000500000000000000" pitchFamily="50" charset="0"/>
              </a:defRPr>
            </a:lvl1pPr>
          </a:lstStyle>
          <a:p>
            <a:pPr>
              <a:defRPr/>
            </a:pPr>
            <a:fld id="{360DDABC-F624-4E2F-BC1E-1B8F4309F2BD}" type="slidenum">
              <a:rPr lang="en-US" smtClean="0"/>
              <a:pPr>
                <a:defRPr/>
              </a:pPr>
              <a:t>‹#›</a:t>
            </a:fld>
            <a:endParaRPr lang="en-US" dirty="0"/>
          </a:p>
        </p:txBody>
      </p:sp>
      <p:pic>
        <p:nvPicPr>
          <p:cNvPr id="8" name="Bildobjekt 7">
            <a:extLst>
              <a:ext uri="{FF2B5EF4-FFF2-40B4-BE49-F238E27FC236}">
                <a16:creationId xmlns:a16="http://schemas.microsoft.com/office/drawing/2014/main" id="{97EB6DF7-A240-964D-8EA2-9AE6A6F3DC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36724" y="457200"/>
            <a:ext cx="799088" cy="955964"/>
          </a:xfrm>
          <a:prstGeom prst="rect">
            <a:avLst/>
          </a:prstGeom>
        </p:spPr>
      </p:pic>
    </p:spTree>
    <p:extLst>
      <p:ext uri="{BB962C8B-B14F-4D97-AF65-F5344CB8AC3E}">
        <p14:creationId xmlns:p14="http://schemas.microsoft.com/office/powerpoint/2010/main" val="3851485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199"/>
            <a:ext cx="9601200" cy="914400"/>
          </a:xfrm>
          <a:prstGeom prst="rect">
            <a:avLst/>
          </a:prstGeom>
          <a:solidFill>
            <a:schemeClr val="bg1"/>
          </a:solidFill>
        </p:spPr>
        <p:txBody>
          <a:bodyPr>
            <a:normAutofit/>
          </a:bodyPr>
          <a:lstStyle>
            <a:lvl1pPr algn="l">
              <a:defRPr sz="4800" b="1"/>
            </a:lvl1pPr>
          </a:lstStyle>
          <a:p>
            <a:r>
              <a:rPr lang="en-US" dirty="0"/>
              <a:t>Text</a:t>
            </a:r>
          </a:p>
        </p:txBody>
      </p:sp>
      <p:sp>
        <p:nvSpPr>
          <p:cNvPr id="3" name="Subtitle 2"/>
          <p:cNvSpPr>
            <a:spLocks noGrp="1"/>
          </p:cNvSpPr>
          <p:nvPr>
            <p:ph type="subTitle" idx="1" hasCustomPrompt="1"/>
          </p:nvPr>
        </p:nvSpPr>
        <p:spPr>
          <a:xfrm>
            <a:off x="685800" y="2102172"/>
            <a:ext cx="4933949" cy="3657600"/>
          </a:xfrm>
          <a:prstGeom prst="rect">
            <a:avLst/>
          </a:prstGeom>
        </p:spPr>
        <p:txBody>
          <a:bodyPr>
            <a:normAutofit/>
          </a:bodyPr>
          <a:lstStyle>
            <a:lvl1pPr marL="398463" indent="-228600" algn="l">
              <a:lnSpc>
                <a:spcPct val="100000"/>
              </a:lnSpc>
              <a:spcBef>
                <a:spcPts val="1800"/>
              </a:spcBef>
              <a:buSzPct val="75000"/>
              <a:buFont typeface="Arial" panose="020B0604020202020204" pitchFamily="34" charset="0"/>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
        <p:nvSpPr>
          <p:cNvPr id="5" name="Text Placeholder 4"/>
          <p:cNvSpPr>
            <a:spLocks noGrp="1"/>
          </p:cNvSpPr>
          <p:nvPr>
            <p:ph type="body" sz="quarter" idx="13" hasCustomPrompt="1"/>
          </p:nvPr>
        </p:nvSpPr>
        <p:spPr>
          <a:xfrm>
            <a:off x="6572250" y="2101850"/>
            <a:ext cx="4933950" cy="3657600"/>
          </a:xfrm>
        </p:spPr>
        <p:txBody>
          <a:bodyPr>
            <a:normAutofit/>
          </a:bodyPr>
          <a:lstStyle>
            <a:lvl1pPr marL="457200" indent="-287338">
              <a:lnSpc>
                <a:spcPct val="100000"/>
              </a:lnSpc>
              <a:spcBef>
                <a:spcPts val="1800"/>
              </a:spcBef>
              <a:buSzPct val="75000"/>
              <a:buFont typeface="Arial" panose="020B0604020202020204" pitchFamily="34" charset="0"/>
              <a:buChar char="►"/>
              <a:defRPr sz="1800">
                <a:latin typeface="Exo 2" panose="00000500000000000000" pitchFamily="50" charset="0"/>
              </a:defRPr>
            </a:lvl1pPr>
          </a:lstStyle>
          <a:p>
            <a:pPr lvl="0"/>
            <a:r>
              <a:rPr lang="en-US" dirty="0"/>
              <a:t>Text</a:t>
            </a:r>
          </a:p>
        </p:txBody>
      </p:sp>
      <p:sp>
        <p:nvSpPr>
          <p:cNvPr id="7" name="Slide Number Placeholder 5">
            <a:extLst>
              <a:ext uri="{FF2B5EF4-FFF2-40B4-BE49-F238E27FC236}">
                <a16:creationId xmlns:a16="http://schemas.microsoft.com/office/drawing/2014/main" id="{0B1977FE-8158-4344-88C5-261257798F5A}"/>
              </a:ext>
            </a:extLst>
          </p:cNvPr>
          <p:cNvSpPr>
            <a:spLocks noGrp="1"/>
          </p:cNvSpPr>
          <p:nvPr>
            <p:ph type="sldNum" sz="quarter" idx="14"/>
          </p:nvPr>
        </p:nvSpPr>
        <p:spPr>
          <a:xfrm>
            <a:off x="11506200" y="6172200"/>
            <a:ext cx="685800" cy="685800"/>
          </a:xfrm>
        </p:spPr>
        <p:txBody>
          <a:bodyPr/>
          <a:lstStyle>
            <a:lvl1pPr algn="ctr">
              <a:defRPr b="1">
                <a:solidFill>
                  <a:schemeClr val="accent1"/>
                </a:solidFill>
                <a:latin typeface="Exo 2" panose="00000500000000000000" pitchFamily="50" charset="0"/>
              </a:defRPr>
            </a:lvl1pPr>
          </a:lstStyle>
          <a:p>
            <a:pPr>
              <a:defRPr/>
            </a:pPr>
            <a:fld id="{76FB9A64-586C-4140-AFFF-CDFA20DD275C}" type="slidenum">
              <a:rPr lang="en-US" smtClean="0"/>
              <a:pPr>
                <a:defRPr/>
              </a:pPr>
              <a:t>‹#›</a:t>
            </a:fld>
            <a:endParaRPr lang="en-US" dirty="0"/>
          </a:p>
        </p:txBody>
      </p:sp>
      <p:pic>
        <p:nvPicPr>
          <p:cNvPr id="8" name="Bildobjekt 7">
            <a:extLst>
              <a:ext uri="{FF2B5EF4-FFF2-40B4-BE49-F238E27FC236}">
                <a16:creationId xmlns:a16="http://schemas.microsoft.com/office/drawing/2014/main" id="{9A223836-F5C5-6743-A305-5044369C59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36724" y="457200"/>
            <a:ext cx="799088" cy="955964"/>
          </a:xfrm>
          <a:prstGeom prst="rect">
            <a:avLst/>
          </a:prstGeom>
        </p:spPr>
      </p:pic>
    </p:spTree>
    <p:extLst>
      <p:ext uri="{BB962C8B-B14F-4D97-AF65-F5344CB8AC3E}">
        <p14:creationId xmlns:p14="http://schemas.microsoft.com/office/powerpoint/2010/main" val="1350411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200"/>
            <a:ext cx="9601200" cy="914400"/>
          </a:xfrm>
          <a:prstGeom prst="rect">
            <a:avLst/>
          </a:prstGeom>
          <a:solidFill>
            <a:schemeClr val="bg1"/>
          </a:solidFill>
        </p:spPr>
        <p:txBody>
          <a:bodyPr>
            <a:normAutofit/>
          </a:bodyPr>
          <a:lstStyle>
            <a:lvl1pPr algn="l">
              <a:defRPr sz="4800" b="1"/>
            </a:lvl1pPr>
          </a:lstStyle>
          <a:p>
            <a:r>
              <a:rPr lang="en-US" dirty="0"/>
              <a:t>Text</a:t>
            </a:r>
          </a:p>
        </p:txBody>
      </p:sp>
      <p:sp>
        <p:nvSpPr>
          <p:cNvPr id="3" name="Subtitle 2"/>
          <p:cNvSpPr>
            <a:spLocks noGrp="1"/>
          </p:cNvSpPr>
          <p:nvPr>
            <p:ph type="subTitle" idx="1" hasCustomPrompt="1"/>
          </p:nvPr>
        </p:nvSpPr>
        <p:spPr>
          <a:xfrm>
            <a:off x="685800" y="2102172"/>
            <a:ext cx="3291840" cy="3657600"/>
          </a:xfrm>
          <a:prstGeom prst="rect">
            <a:avLst/>
          </a:prstGeom>
        </p:spPr>
        <p:txBody>
          <a:bodyPr>
            <a:normAutofit/>
          </a:bodyPr>
          <a:lstStyle>
            <a:lvl1pPr marL="398463" indent="-228600" algn="l">
              <a:lnSpc>
                <a:spcPct val="100000"/>
              </a:lnSpc>
              <a:spcBef>
                <a:spcPts val="1800"/>
              </a:spcBef>
              <a:buSzPct val="75000"/>
              <a:buFont typeface="Arial" panose="020B0604020202020204" pitchFamily="34" charset="0"/>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
        <p:nvSpPr>
          <p:cNvPr id="5" name="Text Placeholder 4"/>
          <p:cNvSpPr>
            <a:spLocks noGrp="1"/>
          </p:cNvSpPr>
          <p:nvPr>
            <p:ph type="body" sz="quarter" idx="13" hasCustomPrompt="1"/>
          </p:nvPr>
        </p:nvSpPr>
        <p:spPr>
          <a:xfrm>
            <a:off x="4450080" y="2101850"/>
            <a:ext cx="3291840" cy="3657600"/>
          </a:xfrm>
        </p:spPr>
        <p:txBody>
          <a:bodyPr>
            <a:normAutofit/>
          </a:bodyPr>
          <a:lstStyle>
            <a:lvl1pPr marL="398463" indent="-228600">
              <a:lnSpc>
                <a:spcPct val="100000"/>
              </a:lnSpc>
              <a:spcBef>
                <a:spcPts val="1800"/>
              </a:spcBef>
              <a:buSzPct val="75000"/>
              <a:buFont typeface="Arial" panose="020B0604020202020204" pitchFamily="34" charset="0"/>
              <a:buChar char="►"/>
              <a:defRPr sz="1800">
                <a:latin typeface="Exo 2" panose="00000500000000000000" pitchFamily="50" charset="0"/>
              </a:defRPr>
            </a:lvl1pPr>
          </a:lstStyle>
          <a:p>
            <a:pPr lvl="0"/>
            <a:r>
              <a:rPr lang="en-US" dirty="0"/>
              <a:t>Text</a:t>
            </a:r>
          </a:p>
        </p:txBody>
      </p:sp>
      <p:sp>
        <p:nvSpPr>
          <p:cNvPr id="7" name="Text Placeholder 4"/>
          <p:cNvSpPr>
            <a:spLocks noGrp="1"/>
          </p:cNvSpPr>
          <p:nvPr>
            <p:ph type="body" sz="quarter" idx="14" hasCustomPrompt="1"/>
          </p:nvPr>
        </p:nvSpPr>
        <p:spPr>
          <a:xfrm>
            <a:off x="8214360" y="2101850"/>
            <a:ext cx="3291840" cy="3657600"/>
          </a:xfrm>
        </p:spPr>
        <p:txBody>
          <a:bodyPr>
            <a:normAutofit/>
          </a:bodyPr>
          <a:lstStyle>
            <a:lvl1pPr marL="398463" indent="-228600">
              <a:lnSpc>
                <a:spcPct val="100000"/>
              </a:lnSpc>
              <a:spcBef>
                <a:spcPts val="1800"/>
              </a:spcBef>
              <a:buSzPct val="75000"/>
              <a:buFont typeface="Arial" panose="020B0604020202020204" pitchFamily="34" charset="0"/>
              <a:buChar char="►"/>
              <a:defRPr sz="1800">
                <a:latin typeface="Exo 2" panose="00000500000000000000" pitchFamily="50" charset="0"/>
              </a:defRPr>
            </a:lvl1pPr>
          </a:lstStyle>
          <a:p>
            <a:pPr lvl="0"/>
            <a:r>
              <a:rPr lang="en-US" dirty="0"/>
              <a:t>Text</a:t>
            </a:r>
          </a:p>
        </p:txBody>
      </p:sp>
      <p:sp>
        <p:nvSpPr>
          <p:cNvPr id="8" name="Slide Number Placeholder 5">
            <a:extLst>
              <a:ext uri="{FF2B5EF4-FFF2-40B4-BE49-F238E27FC236}">
                <a16:creationId xmlns:a16="http://schemas.microsoft.com/office/drawing/2014/main" id="{17C7E0FF-74B7-4113-8406-519C357930B7}"/>
              </a:ext>
            </a:extLst>
          </p:cNvPr>
          <p:cNvSpPr>
            <a:spLocks noGrp="1"/>
          </p:cNvSpPr>
          <p:nvPr>
            <p:ph type="sldNum" sz="quarter" idx="15"/>
          </p:nvPr>
        </p:nvSpPr>
        <p:spPr>
          <a:xfrm>
            <a:off x="11506200" y="6172200"/>
            <a:ext cx="685800" cy="685800"/>
          </a:xfrm>
        </p:spPr>
        <p:txBody>
          <a:bodyPr/>
          <a:lstStyle>
            <a:lvl1pPr algn="ctr">
              <a:defRPr b="1">
                <a:solidFill>
                  <a:schemeClr val="accent1"/>
                </a:solidFill>
                <a:latin typeface="Exo 2" panose="00000500000000000000" pitchFamily="50" charset="0"/>
              </a:defRPr>
            </a:lvl1pPr>
          </a:lstStyle>
          <a:p>
            <a:pPr>
              <a:defRPr/>
            </a:pPr>
            <a:fld id="{235DB525-45B5-4054-8AF5-FBB8DB6AF56D}" type="slidenum">
              <a:rPr lang="en-US" smtClean="0"/>
              <a:pPr>
                <a:defRPr/>
              </a:pPr>
              <a:t>‹#›</a:t>
            </a:fld>
            <a:endParaRPr lang="en-US" dirty="0"/>
          </a:p>
        </p:txBody>
      </p:sp>
      <p:pic>
        <p:nvPicPr>
          <p:cNvPr id="9" name="Bildobjekt 8">
            <a:extLst>
              <a:ext uri="{FF2B5EF4-FFF2-40B4-BE49-F238E27FC236}">
                <a16:creationId xmlns:a16="http://schemas.microsoft.com/office/drawing/2014/main" id="{986C2A81-7329-434C-87FD-20FA8CF147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36724" y="457200"/>
            <a:ext cx="799088" cy="955964"/>
          </a:xfrm>
          <a:prstGeom prst="rect">
            <a:avLst/>
          </a:prstGeom>
        </p:spPr>
      </p:pic>
    </p:spTree>
    <p:extLst>
      <p:ext uri="{BB962C8B-B14F-4D97-AF65-F5344CB8AC3E}">
        <p14:creationId xmlns:p14="http://schemas.microsoft.com/office/powerpoint/2010/main" val="2864373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8293100" cy="50292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Subtitle 2"/>
          <p:cNvSpPr>
            <a:spLocks noGrp="1"/>
          </p:cNvSpPr>
          <p:nvPr>
            <p:ph type="subTitle" idx="1" hasCustomPrompt="1"/>
          </p:nvPr>
        </p:nvSpPr>
        <p:spPr>
          <a:xfrm>
            <a:off x="1533525" y="2705100"/>
            <a:ext cx="4114800" cy="2747009"/>
          </a:xfrm>
          <a:prstGeom prst="rect">
            <a:avLst/>
          </a:prstGeom>
          <a:solidFill>
            <a:schemeClr val="bg1"/>
          </a:solidFill>
        </p:spPr>
        <p:txBody>
          <a:bodyPr>
            <a:normAutofit/>
          </a:bodyPr>
          <a:lstStyle>
            <a:lvl1pPr marL="347663" indent="-228600" algn="l">
              <a:lnSpc>
                <a:spcPct val="100000"/>
              </a:lnSpc>
              <a:spcBef>
                <a:spcPts val="1800"/>
              </a:spcBef>
              <a:buSzPct val="75000"/>
              <a:buFont typeface="Arial" panose="020B0604020202020204" pitchFamily="34" charset="0"/>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
        <p:nvSpPr>
          <p:cNvPr id="2" name="Title 1"/>
          <p:cNvSpPr>
            <a:spLocks noGrp="1"/>
          </p:cNvSpPr>
          <p:nvPr>
            <p:ph type="title" hasCustomPrompt="1"/>
          </p:nvPr>
        </p:nvSpPr>
        <p:spPr>
          <a:xfrm>
            <a:off x="695325" y="1428750"/>
            <a:ext cx="4953000" cy="1280160"/>
          </a:xfrm>
          <a:solidFill>
            <a:schemeClr val="bg1"/>
          </a:solidFill>
          <a:ln>
            <a:noFill/>
          </a:ln>
        </p:spPr>
        <p:txBody>
          <a:bodyPr>
            <a:normAutofit/>
          </a:bodyPr>
          <a:lstStyle>
            <a:lvl1pPr>
              <a:defRPr sz="4000"/>
            </a:lvl1pPr>
          </a:lstStyle>
          <a:p>
            <a:r>
              <a:rPr lang="en-US" dirty="0"/>
              <a:t>Text</a:t>
            </a:r>
          </a:p>
        </p:txBody>
      </p:sp>
      <p:sp>
        <p:nvSpPr>
          <p:cNvPr id="6" name="Slide Number Placeholder 2">
            <a:extLst>
              <a:ext uri="{FF2B5EF4-FFF2-40B4-BE49-F238E27FC236}">
                <a16:creationId xmlns:a16="http://schemas.microsoft.com/office/drawing/2014/main" id="{8631F474-FB2F-4977-A8FE-548AABA64955}"/>
              </a:ext>
            </a:extLst>
          </p:cNvPr>
          <p:cNvSpPr>
            <a:spLocks noGrp="1"/>
          </p:cNvSpPr>
          <p:nvPr>
            <p:ph type="sldNum" sz="quarter" idx="10"/>
          </p:nvPr>
        </p:nvSpPr>
        <p:spPr>
          <a:xfrm>
            <a:off x="11506200" y="6172200"/>
            <a:ext cx="685800" cy="685800"/>
          </a:xfrm>
        </p:spPr>
        <p:txBody>
          <a:bodyPr/>
          <a:lstStyle>
            <a:lvl1pPr>
              <a:defRPr sz="1400">
                <a:ln>
                  <a:noFill/>
                </a:ln>
                <a:solidFill>
                  <a:schemeClr val="bg1"/>
                </a:solidFill>
                <a:latin typeface="Exo 2" panose="00000500000000000000" pitchFamily="50" charset="0"/>
              </a:defRPr>
            </a:lvl1pPr>
          </a:lstStyle>
          <a:p>
            <a:pPr>
              <a:defRPr/>
            </a:pPr>
            <a:fld id="{B868739D-729A-4664-8E94-77D8225BC733}" type="slidenum">
              <a:rPr lang="en-US" smtClean="0"/>
              <a:pPr>
                <a:defRPr/>
              </a:pPr>
              <a:t>‹#›</a:t>
            </a:fld>
            <a:endParaRPr lang="en-US" dirty="0"/>
          </a:p>
        </p:txBody>
      </p:sp>
      <p:pic>
        <p:nvPicPr>
          <p:cNvPr id="8" name="Bildobjekt 7">
            <a:extLst>
              <a:ext uri="{FF2B5EF4-FFF2-40B4-BE49-F238E27FC236}">
                <a16:creationId xmlns:a16="http://schemas.microsoft.com/office/drawing/2014/main" id="{315611E5-40C3-1346-9B06-9DFFEF6D35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44837" y="469075"/>
            <a:ext cx="790975" cy="955964"/>
          </a:xfrm>
          <a:prstGeom prst="rect">
            <a:avLst/>
          </a:prstGeom>
        </p:spPr>
      </p:pic>
    </p:spTree>
    <p:extLst>
      <p:ext uri="{BB962C8B-B14F-4D97-AF65-F5344CB8AC3E}">
        <p14:creationId xmlns:p14="http://schemas.microsoft.com/office/powerpoint/2010/main" val="2746969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color">
    <p:bg>
      <p:bgPr>
        <a:solidFill>
          <a:srgbClr val="001B6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lstStyle>
            <a:lvl1pPr>
              <a:defRPr>
                <a:solidFill>
                  <a:schemeClr val="bg1"/>
                </a:solidFill>
              </a:defRPr>
            </a:lvl1pPr>
          </a:lstStyle>
          <a:p>
            <a:r>
              <a:rPr lang="en-US" dirty="0"/>
              <a:t>Text</a:t>
            </a:r>
          </a:p>
        </p:txBody>
      </p:sp>
      <p:sp>
        <p:nvSpPr>
          <p:cNvPr id="4" name="Slide Number Placeholder 2">
            <a:extLst>
              <a:ext uri="{FF2B5EF4-FFF2-40B4-BE49-F238E27FC236}">
                <a16:creationId xmlns:a16="http://schemas.microsoft.com/office/drawing/2014/main" id="{79DF237C-EEBE-4193-BA2C-B8D57ACACA84}"/>
              </a:ext>
            </a:extLst>
          </p:cNvPr>
          <p:cNvSpPr>
            <a:spLocks noGrp="1"/>
          </p:cNvSpPr>
          <p:nvPr>
            <p:ph type="sldNum" sz="quarter" idx="10"/>
          </p:nvPr>
        </p:nvSpPr>
        <p:spPr>
          <a:xfrm>
            <a:off x="11506200" y="6172200"/>
            <a:ext cx="685800" cy="685800"/>
          </a:xfrm>
        </p:spPr>
        <p:txBody>
          <a:bodyPr/>
          <a:lstStyle>
            <a:lvl1pPr>
              <a:defRPr>
                <a:latin typeface="Exo 2" panose="00000500000000000000" pitchFamily="50" charset="0"/>
              </a:defRPr>
            </a:lvl1pPr>
          </a:lstStyle>
          <a:p>
            <a:pPr>
              <a:defRPr/>
            </a:pPr>
            <a:fld id="{B06C739D-0013-4384-9314-5433FBD951C4}" type="slidenum">
              <a:rPr lang="en-US" smtClean="0"/>
              <a:pPr>
                <a:defRPr/>
              </a:pPr>
              <a:t>‹#›</a:t>
            </a:fld>
            <a:endParaRPr lang="en-US" dirty="0"/>
          </a:p>
        </p:txBody>
      </p:sp>
      <p:pic>
        <p:nvPicPr>
          <p:cNvPr id="6" name="Bildobjekt 5">
            <a:extLst>
              <a:ext uri="{FF2B5EF4-FFF2-40B4-BE49-F238E27FC236}">
                <a16:creationId xmlns:a16="http://schemas.microsoft.com/office/drawing/2014/main" id="{94496A46-78D1-894B-B951-D3E8070269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44837" y="469075"/>
            <a:ext cx="790975" cy="955964"/>
          </a:xfrm>
          <a:prstGeom prst="rect">
            <a:avLst/>
          </a:prstGeom>
        </p:spPr>
      </p:pic>
    </p:spTree>
    <p:extLst>
      <p:ext uri="{BB962C8B-B14F-4D97-AF65-F5344CB8AC3E}">
        <p14:creationId xmlns:p14="http://schemas.microsoft.com/office/powerpoint/2010/main" val="2707233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noAutofit/>
          </a:bodyPr>
          <a:lstStyle>
            <a:lvl1pPr>
              <a:defRPr>
                <a:solidFill>
                  <a:schemeClr val="tx1"/>
                </a:solidFill>
              </a:defRPr>
            </a:lvl1pPr>
          </a:lstStyle>
          <a:p>
            <a:r>
              <a:rPr lang="en-US" dirty="0"/>
              <a:t>Text</a:t>
            </a:r>
          </a:p>
        </p:txBody>
      </p:sp>
      <p:sp>
        <p:nvSpPr>
          <p:cNvPr id="4" name="Slide Number Placeholder 2">
            <a:extLst>
              <a:ext uri="{FF2B5EF4-FFF2-40B4-BE49-F238E27FC236}">
                <a16:creationId xmlns:a16="http://schemas.microsoft.com/office/drawing/2014/main" id="{55E4E00A-AAA4-4C52-ADDD-ADF965B7FAF2}"/>
              </a:ext>
            </a:extLst>
          </p:cNvPr>
          <p:cNvSpPr>
            <a:spLocks noGrp="1"/>
          </p:cNvSpPr>
          <p:nvPr>
            <p:ph type="sldNum" sz="quarter" idx="10"/>
          </p:nvPr>
        </p:nvSpPr>
        <p:spPr>
          <a:xfrm>
            <a:off x="11506200" y="6172200"/>
            <a:ext cx="685800" cy="685800"/>
          </a:xfrm>
        </p:spPr>
        <p:txBody>
          <a:bodyPr/>
          <a:lstStyle>
            <a:lvl1pPr>
              <a:defRPr>
                <a:latin typeface="Exo 2" panose="00000500000000000000" pitchFamily="50" charset="0"/>
              </a:defRPr>
            </a:lvl1pPr>
          </a:lstStyle>
          <a:p>
            <a:pPr>
              <a:defRPr/>
            </a:pPr>
            <a:fld id="{CAD7283E-4818-4BF5-8398-234B350CC03B}" type="slidenum">
              <a:rPr lang="en-US" smtClean="0"/>
              <a:pPr>
                <a:defRPr/>
              </a:pPr>
              <a:t>‹#›</a:t>
            </a:fld>
            <a:endParaRPr lang="en-US" dirty="0"/>
          </a:p>
        </p:txBody>
      </p:sp>
      <p:pic>
        <p:nvPicPr>
          <p:cNvPr id="5" name="Bildobjekt 4">
            <a:extLst>
              <a:ext uri="{FF2B5EF4-FFF2-40B4-BE49-F238E27FC236}">
                <a16:creationId xmlns:a16="http://schemas.microsoft.com/office/drawing/2014/main" id="{70063AF8-F550-3749-86EA-05A92F779AC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36724" y="457200"/>
            <a:ext cx="799088" cy="955964"/>
          </a:xfrm>
          <a:prstGeom prst="rect">
            <a:avLst/>
          </a:prstGeom>
        </p:spPr>
      </p:pic>
    </p:spTree>
    <p:extLst>
      <p:ext uri="{BB962C8B-B14F-4D97-AF65-F5344CB8AC3E}">
        <p14:creationId xmlns:p14="http://schemas.microsoft.com/office/powerpoint/2010/main" val="223253854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3"/>
        <p:cNvGrpSpPr/>
        <p:nvPr/>
      </p:nvGrpSpPr>
      <p:grpSpPr>
        <a:xfrm>
          <a:off x="0" y="0"/>
          <a:ext cx="0" cy="0"/>
          <a:chOff x="0" y="0"/>
          <a:chExt cx="0" cy="0"/>
        </a:xfrm>
      </p:grpSpPr>
      <p:sp>
        <p:nvSpPr>
          <p:cNvPr id="15" name="Google Shape;15;p14"/>
          <p:cNvSpPr txBox="1">
            <a:spLocks noGrp="1"/>
          </p:cNvSpPr>
          <p:nvPr>
            <p:ph type="title"/>
          </p:nvPr>
        </p:nvSpPr>
        <p:spPr>
          <a:xfrm>
            <a:off x="685800" y="457200"/>
            <a:ext cx="9601200" cy="109728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6" name="Google Shape;16;p14"/>
          <p:cNvSpPr txBox="1">
            <a:spLocks noGrp="1"/>
          </p:cNvSpPr>
          <p:nvPr>
            <p:ph type="sldNum" idx="12"/>
          </p:nvPr>
        </p:nvSpPr>
        <p:spPr>
          <a:xfrm>
            <a:off x="11506200" y="6172200"/>
            <a:ext cx="685800" cy="685800"/>
          </a:xfrm>
          <a:prstGeom prst="rect">
            <a:avLst/>
          </a:prstGeom>
          <a:noFill/>
          <a:ln>
            <a:noFill/>
          </a:ln>
        </p:spPr>
        <p:txBody>
          <a:bodyPr spcFirstLastPara="1" wrap="square" lIns="0" tIns="0" rIns="0" bIns="0" anchor="ctr" anchorCtr="0">
            <a:noAutofit/>
          </a:bodyPr>
          <a:lstStyle>
            <a:lvl1pPr marL="0" marR="0" lvl="0" indent="0" algn="ctr">
              <a:spcBef>
                <a:spcPts val="0"/>
              </a:spcBef>
              <a:spcAft>
                <a:spcPts val="0"/>
              </a:spcAft>
              <a:buNone/>
              <a:defRPr sz="1400" b="1" i="0" u="none" strike="noStrike" cap="none">
                <a:solidFill>
                  <a:schemeClr val="tx1"/>
                </a:solidFill>
                <a:latin typeface="Exo 2"/>
                <a:ea typeface="Exo 2"/>
                <a:cs typeface="Exo 2"/>
                <a:sym typeface="Exo 2"/>
              </a:defRPr>
            </a:lvl1pPr>
            <a:lvl2pPr marL="0" marR="0" lvl="1" indent="0" algn="ctr">
              <a:spcBef>
                <a:spcPts val="0"/>
              </a:spcBef>
              <a:spcAft>
                <a:spcPts val="0"/>
              </a:spcAft>
              <a:buNone/>
              <a:defRPr sz="1400" b="1" i="0" u="none" strike="noStrike" cap="none">
                <a:solidFill>
                  <a:schemeClr val="accent1"/>
                </a:solidFill>
                <a:latin typeface="Exo 2"/>
                <a:ea typeface="Exo 2"/>
                <a:cs typeface="Exo 2"/>
                <a:sym typeface="Exo 2"/>
              </a:defRPr>
            </a:lvl2pPr>
            <a:lvl3pPr marL="0" marR="0" lvl="2" indent="0" algn="ctr">
              <a:spcBef>
                <a:spcPts val="0"/>
              </a:spcBef>
              <a:spcAft>
                <a:spcPts val="0"/>
              </a:spcAft>
              <a:buNone/>
              <a:defRPr sz="1400" b="1" i="0" u="none" strike="noStrike" cap="none">
                <a:solidFill>
                  <a:schemeClr val="accent1"/>
                </a:solidFill>
                <a:latin typeface="Exo 2"/>
                <a:ea typeface="Exo 2"/>
                <a:cs typeface="Exo 2"/>
                <a:sym typeface="Exo 2"/>
              </a:defRPr>
            </a:lvl3pPr>
            <a:lvl4pPr marL="0" marR="0" lvl="3" indent="0" algn="ctr">
              <a:spcBef>
                <a:spcPts val="0"/>
              </a:spcBef>
              <a:spcAft>
                <a:spcPts val="0"/>
              </a:spcAft>
              <a:buNone/>
              <a:defRPr sz="1400" b="1" i="0" u="none" strike="noStrike" cap="none">
                <a:solidFill>
                  <a:schemeClr val="accent1"/>
                </a:solidFill>
                <a:latin typeface="Exo 2"/>
                <a:ea typeface="Exo 2"/>
                <a:cs typeface="Exo 2"/>
                <a:sym typeface="Exo 2"/>
              </a:defRPr>
            </a:lvl4pPr>
            <a:lvl5pPr marL="0" marR="0" lvl="4" indent="0" algn="ctr">
              <a:spcBef>
                <a:spcPts val="0"/>
              </a:spcBef>
              <a:spcAft>
                <a:spcPts val="0"/>
              </a:spcAft>
              <a:buNone/>
              <a:defRPr sz="1400" b="1" i="0" u="none" strike="noStrike" cap="none">
                <a:solidFill>
                  <a:schemeClr val="accent1"/>
                </a:solidFill>
                <a:latin typeface="Exo 2"/>
                <a:ea typeface="Exo 2"/>
                <a:cs typeface="Exo 2"/>
                <a:sym typeface="Exo 2"/>
              </a:defRPr>
            </a:lvl5pPr>
            <a:lvl6pPr marL="0" marR="0" lvl="5" indent="0" algn="ctr">
              <a:spcBef>
                <a:spcPts val="0"/>
              </a:spcBef>
              <a:spcAft>
                <a:spcPts val="0"/>
              </a:spcAft>
              <a:buNone/>
              <a:defRPr sz="1400" b="1" i="0" u="none" strike="noStrike" cap="none">
                <a:solidFill>
                  <a:schemeClr val="accent1"/>
                </a:solidFill>
                <a:latin typeface="Exo 2"/>
                <a:ea typeface="Exo 2"/>
                <a:cs typeface="Exo 2"/>
                <a:sym typeface="Exo 2"/>
              </a:defRPr>
            </a:lvl6pPr>
            <a:lvl7pPr marL="0" marR="0" lvl="6" indent="0" algn="ctr">
              <a:spcBef>
                <a:spcPts val="0"/>
              </a:spcBef>
              <a:spcAft>
                <a:spcPts val="0"/>
              </a:spcAft>
              <a:buNone/>
              <a:defRPr sz="1400" b="1" i="0" u="none" strike="noStrike" cap="none">
                <a:solidFill>
                  <a:schemeClr val="accent1"/>
                </a:solidFill>
                <a:latin typeface="Exo 2"/>
                <a:ea typeface="Exo 2"/>
                <a:cs typeface="Exo 2"/>
                <a:sym typeface="Exo 2"/>
              </a:defRPr>
            </a:lvl7pPr>
            <a:lvl8pPr marL="0" marR="0" lvl="7" indent="0" algn="ctr">
              <a:spcBef>
                <a:spcPts val="0"/>
              </a:spcBef>
              <a:spcAft>
                <a:spcPts val="0"/>
              </a:spcAft>
              <a:buNone/>
              <a:defRPr sz="1400" b="1" i="0" u="none" strike="noStrike" cap="none">
                <a:solidFill>
                  <a:schemeClr val="accent1"/>
                </a:solidFill>
                <a:latin typeface="Exo 2"/>
                <a:ea typeface="Exo 2"/>
                <a:cs typeface="Exo 2"/>
                <a:sym typeface="Exo 2"/>
              </a:defRPr>
            </a:lvl8pPr>
            <a:lvl9pPr marL="0" marR="0" lvl="8" indent="0" algn="ctr">
              <a:spcBef>
                <a:spcPts val="0"/>
              </a:spcBef>
              <a:spcAft>
                <a:spcPts val="0"/>
              </a:spcAft>
              <a:buNone/>
              <a:defRPr sz="1400" b="1" i="0" u="none" strike="noStrike" cap="none">
                <a:solidFill>
                  <a:schemeClr val="accent1"/>
                </a:solidFill>
                <a:latin typeface="Exo 2"/>
                <a:ea typeface="Exo 2"/>
                <a:cs typeface="Exo 2"/>
                <a:sym typeface="Exo 2"/>
              </a:defRPr>
            </a:lvl9pPr>
          </a:lstStyle>
          <a:p>
            <a:fld id="{00000000-1234-1234-1234-123412341234}" type="slidenum">
              <a:rPr lang="en-US" smtClean="0"/>
              <a:pPr/>
              <a:t>‹#›</a:t>
            </a:fld>
            <a:endParaRPr lang="en-US" dirty="0"/>
          </a:p>
        </p:txBody>
      </p:sp>
      <p:pic>
        <p:nvPicPr>
          <p:cNvPr id="5" name="Bildobjekt 4">
            <a:extLst>
              <a:ext uri="{FF2B5EF4-FFF2-40B4-BE49-F238E27FC236}">
                <a16:creationId xmlns:a16="http://schemas.microsoft.com/office/drawing/2014/main" id="{8F05FF31-28CC-E449-AE13-2ABD47DC5C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36724" y="457200"/>
            <a:ext cx="799088" cy="955964"/>
          </a:xfrm>
          <a:prstGeom prst="rect">
            <a:avLst/>
          </a:prstGeom>
        </p:spPr>
      </p:pic>
    </p:spTree>
    <p:extLst>
      <p:ext uri="{BB962C8B-B14F-4D97-AF65-F5344CB8AC3E}">
        <p14:creationId xmlns:p14="http://schemas.microsoft.com/office/powerpoint/2010/main" val="205084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1 column">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 name="Picture 5" descr="A picture containing tree, outdoor, plant, green&#10;&#10;Description automatically generated">
            <a:extLst>
              <a:ext uri="{FF2B5EF4-FFF2-40B4-BE49-F238E27FC236}">
                <a16:creationId xmlns:a16="http://schemas.microsoft.com/office/drawing/2014/main" id="{A1C0C081-ADEE-F64D-83AE-F805ABF6EBB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BEC06415-3956-4B3A-A239-D7E7729932A0}"/>
              </a:ext>
            </a:extLst>
          </p:cNvPr>
          <p:cNvSpPr>
            <a:spLocks noGrp="1"/>
          </p:cNvSpPr>
          <p:nvPr>
            <p:ph type="sldNum" sz="quarter" idx="10"/>
          </p:nvPr>
        </p:nvSpPr>
        <p:spPr>
          <a:xfrm>
            <a:off x="11506200" y="6172200"/>
            <a:ext cx="685800" cy="685800"/>
          </a:xfrm>
        </p:spPr>
        <p:txBody>
          <a:bodyPr/>
          <a:lstStyle>
            <a:lvl1pPr algn="ctr">
              <a:defRPr b="1">
                <a:solidFill>
                  <a:schemeClr val="accent1"/>
                </a:solidFill>
                <a:latin typeface="Exo 2" panose="00000500000000000000" pitchFamily="50" charset="0"/>
              </a:defRPr>
            </a:lvl1pPr>
          </a:lstStyle>
          <a:p>
            <a:pPr>
              <a:defRPr/>
            </a:pPr>
            <a:fld id="{360DDABC-F624-4E2F-BC1E-1B8F4309F2BD}" type="slidenum">
              <a:rPr lang="en-US" smtClean="0"/>
              <a:pPr>
                <a:defRPr/>
              </a:pPr>
              <a:t>‹#›</a:t>
            </a:fld>
            <a:endParaRPr lang="en-US" dirty="0"/>
          </a:p>
        </p:txBody>
      </p:sp>
      <p:sp>
        <p:nvSpPr>
          <p:cNvPr id="19" name="Title 7">
            <a:extLst>
              <a:ext uri="{FF2B5EF4-FFF2-40B4-BE49-F238E27FC236}">
                <a16:creationId xmlns:a16="http://schemas.microsoft.com/office/drawing/2014/main" id="{D8A46756-523D-C14B-9F41-D4BA68CFA1EC}"/>
              </a:ext>
            </a:extLst>
          </p:cNvPr>
          <p:cNvSpPr>
            <a:spLocks noGrp="1"/>
          </p:cNvSpPr>
          <p:nvPr>
            <p:ph type="title" hasCustomPrompt="1"/>
          </p:nvPr>
        </p:nvSpPr>
        <p:spPr>
          <a:xfrm>
            <a:off x="685800" y="2880360"/>
            <a:ext cx="8229600" cy="1097280"/>
          </a:xfrm>
        </p:spPr>
        <p:txBody>
          <a:bodyPr anchor="b">
            <a:noAutofit/>
          </a:bodyPr>
          <a:lstStyle>
            <a:lvl1pPr>
              <a:defRPr sz="6600">
                <a:solidFill>
                  <a:schemeClr val="accent2"/>
                </a:solidFill>
                <a:latin typeface="Alegreya Sans Black" panose="00000A00000000000000" pitchFamily="2" charset="0"/>
              </a:defRPr>
            </a:lvl1pPr>
          </a:lstStyle>
          <a:p>
            <a:r>
              <a:rPr lang="en-US" dirty="0"/>
              <a:t>Text</a:t>
            </a:r>
          </a:p>
        </p:txBody>
      </p:sp>
      <p:sp>
        <p:nvSpPr>
          <p:cNvPr id="21" name="Text Placeholder 2">
            <a:extLst>
              <a:ext uri="{FF2B5EF4-FFF2-40B4-BE49-F238E27FC236}">
                <a16:creationId xmlns:a16="http://schemas.microsoft.com/office/drawing/2014/main" id="{C916A73A-56E8-4940-B5BA-4C4101EBDB22}"/>
              </a:ext>
            </a:extLst>
          </p:cNvPr>
          <p:cNvSpPr>
            <a:spLocks noGrp="1"/>
          </p:cNvSpPr>
          <p:nvPr>
            <p:ph type="body" sz="quarter" idx="11" hasCustomPrompt="1"/>
          </p:nvPr>
        </p:nvSpPr>
        <p:spPr>
          <a:xfrm>
            <a:off x="685800" y="4130040"/>
            <a:ext cx="8229600" cy="457200"/>
          </a:xfrm>
          <a:solidFill>
            <a:schemeClr val="tx1"/>
          </a:solidFill>
        </p:spPr>
        <p:txBody>
          <a:bodyPr lIns="180000" anchor="ctr"/>
          <a:lstStyle>
            <a:lvl1pPr>
              <a:defRPr b="1">
                <a:solidFill>
                  <a:schemeClr val="bg1"/>
                </a:solidFill>
                <a:latin typeface="Exo 2" panose="00000500000000000000" pitchFamily="50" charset="0"/>
              </a:defRPr>
            </a:lvl1pPr>
            <a:lvl2pPr>
              <a:defRPr b="1"/>
            </a:lvl2pPr>
          </a:lstStyle>
          <a:p>
            <a:pPr lvl="0"/>
            <a:r>
              <a:rPr lang="en-US" dirty="0"/>
              <a:t>Text</a:t>
            </a:r>
          </a:p>
        </p:txBody>
      </p:sp>
    </p:spTree>
    <p:extLst>
      <p:ext uri="{BB962C8B-B14F-4D97-AF65-F5344CB8AC3E}">
        <p14:creationId xmlns:p14="http://schemas.microsoft.com/office/powerpoint/2010/main" val="2428421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 1 column">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2" descr="Background pattern&#10;&#10;Description automatically generated">
            <a:extLst>
              <a:ext uri="{FF2B5EF4-FFF2-40B4-BE49-F238E27FC236}">
                <a16:creationId xmlns:a16="http://schemas.microsoft.com/office/drawing/2014/main" id="{52904EBD-F4AA-0D42-8FA1-7E3B6E93537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6" name="Slide Number Placeholder 5">
            <a:extLst>
              <a:ext uri="{FF2B5EF4-FFF2-40B4-BE49-F238E27FC236}">
                <a16:creationId xmlns:a16="http://schemas.microsoft.com/office/drawing/2014/main" id="{BEC06415-3956-4B3A-A239-D7E7729932A0}"/>
              </a:ext>
            </a:extLst>
          </p:cNvPr>
          <p:cNvSpPr>
            <a:spLocks noGrp="1"/>
          </p:cNvSpPr>
          <p:nvPr>
            <p:ph type="sldNum" sz="quarter" idx="10"/>
          </p:nvPr>
        </p:nvSpPr>
        <p:spPr>
          <a:xfrm>
            <a:off x="11506200" y="6172200"/>
            <a:ext cx="685800" cy="685800"/>
          </a:xfrm>
        </p:spPr>
        <p:txBody>
          <a:bodyPr/>
          <a:lstStyle>
            <a:lvl1pPr algn="ctr">
              <a:defRPr b="1">
                <a:solidFill>
                  <a:schemeClr val="accent1"/>
                </a:solidFill>
                <a:latin typeface="Exo 2" panose="00000500000000000000" pitchFamily="50" charset="0"/>
              </a:defRPr>
            </a:lvl1pPr>
          </a:lstStyle>
          <a:p>
            <a:pPr>
              <a:defRPr/>
            </a:pPr>
            <a:fld id="{360DDABC-F624-4E2F-BC1E-1B8F4309F2BD}" type="slidenum">
              <a:rPr lang="en-US" smtClean="0"/>
              <a:pPr>
                <a:defRPr/>
              </a:pPr>
              <a:t>‹#›</a:t>
            </a:fld>
            <a:endParaRPr lang="en-US" dirty="0"/>
          </a:p>
        </p:txBody>
      </p:sp>
      <p:sp>
        <p:nvSpPr>
          <p:cNvPr id="19" name="Title 7">
            <a:extLst>
              <a:ext uri="{FF2B5EF4-FFF2-40B4-BE49-F238E27FC236}">
                <a16:creationId xmlns:a16="http://schemas.microsoft.com/office/drawing/2014/main" id="{D8A46756-523D-C14B-9F41-D4BA68CFA1EC}"/>
              </a:ext>
            </a:extLst>
          </p:cNvPr>
          <p:cNvSpPr>
            <a:spLocks noGrp="1"/>
          </p:cNvSpPr>
          <p:nvPr>
            <p:ph type="title" hasCustomPrompt="1"/>
          </p:nvPr>
        </p:nvSpPr>
        <p:spPr>
          <a:xfrm>
            <a:off x="685800" y="2880360"/>
            <a:ext cx="8229600" cy="1097280"/>
          </a:xfrm>
        </p:spPr>
        <p:txBody>
          <a:bodyPr anchor="b">
            <a:noAutofit/>
          </a:bodyPr>
          <a:lstStyle>
            <a:lvl1pPr>
              <a:defRPr sz="6600">
                <a:solidFill>
                  <a:schemeClr val="tx1"/>
                </a:solidFill>
                <a:latin typeface="Alegreya Sans Black" panose="00000A00000000000000" pitchFamily="2" charset="0"/>
              </a:defRPr>
            </a:lvl1pPr>
          </a:lstStyle>
          <a:p>
            <a:r>
              <a:rPr lang="en-US" dirty="0"/>
              <a:t>Text</a:t>
            </a:r>
          </a:p>
        </p:txBody>
      </p:sp>
      <p:sp>
        <p:nvSpPr>
          <p:cNvPr id="21" name="Text Placeholder 2">
            <a:extLst>
              <a:ext uri="{FF2B5EF4-FFF2-40B4-BE49-F238E27FC236}">
                <a16:creationId xmlns:a16="http://schemas.microsoft.com/office/drawing/2014/main" id="{C916A73A-56E8-4940-B5BA-4C4101EBDB22}"/>
              </a:ext>
            </a:extLst>
          </p:cNvPr>
          <p:cNvSpPr>
            <a:spLocks noGrp="1"/>
          </p:cNvSpPr>
          <p:nvPr>
            <p:ph type="body" sz="quarter" idx="11" hasCustomPrompt="1"/>
          </p:nvPr>
        </p:nvSpPr>
        <p:spPr>
          <a:xfrm>
            <a:off x="685800" y="4130040"/>
            <a:ext cx="8229600" cy="457200"/>
          </a:xfrm>
          <a:noFill/>
        </p:spPr>
        <p:txBody>
          <a:bodyPr lIns="180000" anchor="ctr"/>
          <a:lstStyle>
            <a:lvl1pPr>
              <a:defRPr b="1">
                <a:solidFill>
                  <a:schemeClr val="tx1"/>
                </a:solidFill>
                <a:latin typeface="Exo 2" panose="00000500000000000000" pitchFamily="50" charset="0"/>
              </a:defRPr>
            </a:lvl1pPr>
            <a:lvl2pPr>
              <a:defRPr b="1"/>
            </a:lvl2pPr>
          </a:lstStyle>
          <a:p>
            <a:pPr lvl="0"/>
            <a:r>
              <a:rPr lang="en-US" dirty="0"/>
              <a:t>Text</a:t>
            </a:r>
          </a:p>
        </p:txBody>
      </p:sp>
      <p:pic>
        <p:nvPicPr>
          <p:cNvPr id="10" name="Bildobjekt 9">
            <a:extLst>
              <a:ext uri="{FF2B5EF4-FFF2-40B4-BE49-F238E27FC236}">
                <a16:creationId xmlns:a16="http://schemas.microsoft.com/office/drawing/2014/main" id="{FA01DB4E-024C-AB42-A190-49E24E788F4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36724" y="457200"/>
            <a:ext cx="799088" cy="955964"/>
          </a:xfrm>
          <a:prstGeom prst="rect">
            <a:avLst/>
          </a:prstGeom>
        </p:spPr>
      </p:pic>
    </p:spTree>
    <p:extLst>
      <p:ext uri="{BB962C8B-B14F-4D97-AF65-F5344CB8AC3E}">
        <p14:creationId xmlns:p14="http://schemas.microsoft.com/office/powerpoint/2010/main" val="249605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48AE3F17-F4F6-48F9-96AA-D1990A75B28C}"/>
              </a:ext>
            </a:extLst>
          </p:cNvPr>
          <p:cNvSpPr>
            <a:spLocks noGrp="1"/>
          </p:cNvSpPr>
          <p:nvPr>
            <p:ph type="title" hasCustomPrompt="1"/>
          </p:nvPr>
        </p:nvSpPr>
        <p:spPr>
          <a:xfrm>
            <a:off x="685800" y="2880360"/>
            <a:ext cx="8229600" cy="1097280"/>
          </a:xfrm>
        </p:spPr>
        <p:txBody>
          <a:bodyPr anchor="b">
            <a:noAutofit/>
          </a:bodyPr>
          <a:lstStyle>
            <a:lvl1pPr>
              <a:defRPr sz="6600" b="0">
                <a:latin typeface="Alegreya Sans Black" panose="00000A00000000000000" pitchFamily="2" charset="0"/>
              </a:defRPr>
            </a:lvl1pPr>
          </a:lstStyle>
          <a:p>
            <a:r>
              <a:rPr lang="en-US" dirty="0"/>
              <a:t>Text</a:t>
            </a:r>
          </a:p>
        </p:txBody>
      </p:sp>
      <p:sp>
        <p:nvSpPr>
          <p:cNvPr id="5" name="Text Placeholder 2">
            <a:extLst>
              <a:ext uri="{FF2B5EF4-FFF2-40B4-BE49-F238E27FC236}">
                <a16:creationId xmlns:a16="http://schemas.microsoft.com/office/drawing/2014/main" id="{2BE8C1AF-B6DB-451E-A3A8-FEEB8B212262}"/>
              </a:ext>
            </a:extLst>
          </p:cNvPr>
          <p:cNvSpPr>
            <a:spLocks noGrp="1"/>
          </p:cNvSpPr>
          <p:nvPr>
            <p:ph type="body" sz="quarter" idx="10" hasCustomPrompt="1"/>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dirty="0"/>
              <a:t>Text</a:t>
            </a:r>
          </a:p>
        </p:txBody>
      </p:sp>
      <p:pic>
        <p:nvPicPr>
          <p:cNvPr id="6" name="Bildobjekt 5">
            <a:extLst>
              <a:ext uri="{FF2B5EF4-FFF2-40B4-BE49-F238E27FC236}">
                <a16:creationId xmlns:a16="http://schemas.microsoft.com/office/drawing/2014/main" id="{722A5E67-29F3-684B-8C00-A639D884F8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5799" y="469075"/>
            <a:ext cx="1131125" cy="1353186"/>
          </a:xfrm>
          <a:prstGeom prst="rect">
            <a:avLst/>
          </a:prstGeom>
        </p:spPr>
      </p:pic>
    </p:spTree>
    <p:extLst>
      <p:ext uri="{BB962C8B-B14F-4D97-AF65-F5344CB8AC3E}">
        <p14:creationId xmlns:p14="http://schemas.microsoft.com/office/powerpoint/2010/main" val="4146206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1B6E"/>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019315E2-7C2D-425D-AA23-35038337C9AB}"/>
              </a:ext>
            </a:extLst>
          </p:cNvPr>
          <p:cNvSpPr>
            <a:spLocks noGrp="1"/>
          </p:cNvSpPr>
          <p:nvPr>
            <p:ph type="title" hasCustomPrompt="1"/>
          </p:nvPr>
        </p:nvSpPr>
        <p:spPr>
          <a:xfrm>
            <a:off x="685800" y="2880360"/>
            <a:ext cx="8229600" cy="1097280"/>
          </a:xfrm>
        </p:spPr>
        <p:txBody>
          <a:bodyPr anchor="b">
            <a:noAutofit/>
          </a:bodyPr>
          <a:lstStyle>
            <a:lvl1pPr>
              <a:defRPr sz="6600">
                <a:solidFill>
                  <a:schemeClr val="accent2"/>
                </a:solidFill>
                <a:latin typeface="Alegreya Sans Black" panose="00000A00000000000000" pitchFamily="2" charset="0"/>
              </a:defRPr>
            </a:lvl1pPr>
          </a:lstStyle>
          <a:p>
            <a:r>
              <a:rPr lang="en-US" dirty="0"/>
              <a:t>Text</a:t>
            </a:r>
          </a:p>
        </p:txBody>
      </p:sp>
      <p:sp>
        <p:nvSpPr>
          <p:cNvPr id="5" name="Text Placeholder 2">
            <a:extLst>
              <a:ext uri="{FF2B5EF4-FFF2-40B4-BE49-F238E27FC236}">
                <a16:creationId xmlns:a16="http://schemas.microsoft.com/office/drawing/2014/main" id="{1487DF20-B289-46D6-8F93-4A21D68B113D}"/>
              </a:ext>
            </a:extLst>
          </p:cNvPr>
          <p:cNvSpPr>
            <a:spLocks noGrp="1"/>
          </p:cNvSpPr>
          <p:nvPr>
            <p:ph type="body" sz="quarter" idx="10" hasCustomPrompt="1"/>
          </p:nvPr>
        </p:nvSpPr>
        <p:spPr>
          <a:xfrm>
            <a:off x="685800" y="4130040"/>
            <a:ext cx="8229600" cy="457200"/>
          </a:xfrm>
        </p:spPr>
        <p:txBody>
          <a:bodyPr anchor="ctr"/>
          <a:lstStyle>
            <a:lvl1pPr>
              <a:defRPr b="1">
                <a:solidFill>
                  <a:schemeClr val="bg1"/>
                </a:solidFill>
                <a:latin typeface="Exo 2" panose="00000500000000000000" pitchFamily="50" charset="0"/>
              </a:defRPr>
            </a:lvl1pPr>
            <a:lvl2pPr>
              <a:defRPr b="1"/>
            </a:lvl2pPr>
          </a:lstStyle>
          <a:p>
            <a:pPr lvl="0"/>
            <a:r>
              <a:rPr lang="en-US" dirty="0"/>
              <a:t>Text</a:t>
            </a:r>
          </a:p>
        </p:txBody>
      </p:sp>
      <p:pic>
        <p:nvPicPr>
          <p:cNvPr id="7" name="Bildobjekt 6">
            <a:extLst>
              <a:ext uri="{FF2B5EF4-FFF2-40B4-BE49-F238E27FC236}">
                <a16:creationId xmlns:a16="http://schemas.microsoft.com/office/drawing/2014/main" id="{7607A0D3-869B-0A48-9B6F-539979D3D7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5800" y="457200"/>
            <a:ext cx="1131125" cy="1367065"/>
          </a:xfrm>
          <a:prstGeom prst="rect">
            <a:avLst/>
          </a:prstGeom>
        </p:spPr>
      </p:pic>
    </p:spTree>
    <p:extLst>
      <p:ext uri="{BB962C8B-B14F-4D97-AF65-F5344CB8AC3E}">
        <p14:creationId xmlns:p14="http://schemas.microsoft.com/office/powerpoint/2010/main" val="507970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85800" y="2880360"/>
            <a:ext cx="8229600" cy="1097280"/>
          </a:xfrm>
        </p:spPr>
        <p:txBody>
          <a:bodyPr anchor="b">
            <a:noAutofit/>
          </a:bodyPr>
          <a:lstStyle>
            <a:lvl1pPr>
              <a:defRPr sz="6600">
                <a:latin typeface="Alegreya Sans Black" panose="00000A00000000000000" pitchFamily="2" charset="0"/>
              </a:defRPr>
            </a:lvl1pPr>
          </a:lstStyle>
          <a:p>
            <a:r>
              <a:rPr lang="en-US" dirty="0"/>
              <a:t>Text</a:t>
            </a:r>
          </a:p>
        </p:txBody>
      </p:sp>
      <p:sp>
        <p:nvSpPr>
          <p:cNvPr id="3" name="Text Placeholder 2"/>
          <p:cNvSpPr>
            <a:spLocks noGrp="1"/>
          </p:cNvSpPr>
          <p:nvPr>
            <p:ph type="body" sz="quarter" idx="10" hasCustomPrompt="1"/>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dirty="0"/>
              <a:t>Text</a:t>
            </a:r>
          </a:p>
        </p:txBody>
      </p:sp>
      <p:pic>
        <p:nvPicPr>
          <p:cNvPr id="4" name="Bildobjekt 3">
            <a:extLst>
              <a:ext uri="{FF2B5EF4-FFF2-40B4-BE49-F238E27FC236}">
                <a16:creationId xmlns:a16="http://schemas.microsoft.com/office/drawing/2014/main" id="{11502936-8C26-FD46-B3D6-1FBA21B4935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5799" y="469075"/>
            <a:ext cx="1131125" cy="1353186"/>
          </a:xfrm>
          <a:prstGeom prst="rect">
            <a:avLst/>
          </a:prstGeom>
        </p:spPr>
      </p:pic>
    </p:spTree>
    <p:extLst>
      <p:ext uri="{BB962C8B-B14F-4D97-AF65-F5344CB8AC3E}">
        <p14:creationId xmlns:p14="http://schemas.microsoft.com/office/powerpoint/2010/main" val="894977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D9311B3-6A82-4657-A487-E5392890BD41}"/>
              </a:ext>
            </a:extLst>
          </p:cNvPr>
          <p:cNvSpPr>
            <a:spLocks noGrp="1"/>
          </p:cNvSpPr>
          <p:nvPr>
            <p:ph type="sldNum" sz="quarter" idx="10"/>
          </p:nvPr>
        </p:nvSpPr>
        <p:spPr>
          <a:xfrm>
            <a:off x="11506200" y="6172200"/>
            <a:ext cx="685800" cy="685800"/>
          </a:xfrm>
        </p:spPr>
        <p:txBody>
          <a:bodyPr/>
          <a:lstStyle>
            <a:lvl1pPr>
              <a:defRPr>
                <a:latin typeface="Exo 2" panose="00000500000000000000" pitchFamily="50" charset="0"/>
              </a:defRPr>
            </a:lvl1pPr>
          </a:lstStyle>
          <a:p>
            <a:pPr>
              <a:defRPr/>
            </a:pPr>
            <a:fld id="{E7954E3F-1C73-42F9-8A2E-F979C9BC1C11}" type="slidenum">
              <a:rPr lang="en-US" smtClean="0"/>
              <a:pPr>
                <a:defRPr/>
              </a:pPr>
              <a:t>‹#›</a:t>
            </a:fld>
            <a:endParaRPr lang="en-US"/>
          </a:p>
        </p:txBody>
      </p:sp>
      <p:pic>
        <p:nvPicPr>
          <p:cNvPr id="4" name="Bildobjekt 3">
            <a:extLst>
              <a:ext uri="{FF2B5EF4-FFF2-40B4-BE49-F238E27FC236}">
                <a16:creationId xmlns:a16="http://schemas.microsoft.com/office/drawing/2014/main" id="{C866E871-DEC4-0140-9CB0-8DF3789E08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36724" y="457200"/>
            <a:ext cx="799088" cy="955964"/>
          </a:xfrm>
          <a:prstGeom prst="rect">
            <a:avLst/>
          </a:prstGeom>
        </p:spPr>
      </p:pic>
    </p:spTree>
    <p:extLst>
      <p:ext uri="{BB962C8B-B14F-4D97-AF65-F5344CB8AC3E}">
        <p14:creationId xmlns:p14="http://schemas.microsoft.com/office/powerpoint/2010/main" val="3787474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alpha val="0"/>
          </a:schemeClr>
        </a:solidFill>
        <a:effectLst/>
      </p:bgPr>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D9311B3-6A82-4657-A487-E5392890BD41}"/>
              </a:ext>
            </a:extLst>
          </p:cNvPr>
          <p:cNvSpPr>
            <a:spLocks noGrp="1"/>
          </p:cNvSpPr>
          <p:nvPr>
            <p:ph type="sldNum" sz="quarter" idx="10"/>
          </p:nvPr>
        </p:nvSpPr>
        <p:spPr>
          <a:xfrm>
            <a:off x="11506200" y="6172200"/>
            <a:ext cx="685800" cy="685800"/>
          </a:xfrm>
        </p:spPr>
        <p:txBody>
          <a:bodyPr/>
          <a:lstStyle>
            <a:lvl1pPr>
              <a:defRPr>
                <a:latin typeface="Exo 2" panose="00000500000000000000" pitchFamily="50" charset="0"/>
              </a:defRPr>
            </a:lvl1pPr>
          </a:lstStyle>
          <a:p>
            <a:pPr>
              <a:defRPr/>
            </a:pPr>
            <a:fld id="{E7954E3F-1C73-42F9-8A2E-F979C9BC1C11}" type="slidenum">
              <a:rPr lang="en-US" smtClean="0"/>
              <a:pPr>
                <a:defRPr/>
              </a:pPr>
              <a:t>‹#›</a:t>
            </a:fld>
            <a:endParaRPr lang="en-US"/>
          </a:p>
        </p:txBody>
      </p:sp>
      <p:pic>
        <p:nvPicPr>
          <p:cNvPr id="4" name="Bildobjekt 3">
            <a:extLst>
              <a:ext uri="{FF2B5EF4-FFF2-40B4-BE49-F238E27FC236}">
                <a16:creationId xmlns:a16="http://schemas.microsoft.com/office/drawing/2014/main" id="{C866E871-DEC4-0140-9CB0-8DF3789E08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36724" y="457200"/>
            <a:ext cx="799088" cy="955964"/>
          </a:xfrm>
          <a:prstGeom prst="rect">
            <a:avLst/>
          </a:prstGeom>
        </p:spPr>
      </p:pic>
    </p:spTree>
    <p:extLst>
      <p:ext uri="{BB962C8B-B14F-4D97-AF65-F5344CB8AC3E}">
        <p14:creationId xmlns:p14="http://schemas.microsoft.com/office/powerpoint/2010/main" val="3529809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3" name="Google Shape;30;p7">
            <a:extLst>
              <a:ext uri="{FF2B5EF4-FFF2-40B4-BE49-F238E27FC236}">
                <a16:creationId xmlns:a16="http://schemas.microsoft.com/office/drawing/2014/main" id="{FE76C3DA-0D7E-4619-A809-971866AF1AF7}"/>
              </a:ext>
            </a:extLst>
          </p:cNvPr>
          <p:cNvSpPr txBox="1"/>
          <p:nvPr userDrawn="1"/>
        </p:nvSpPr>
        <p:spPr>
          <a:xfrm>
            <a:off x="609600" y="886982"/>
            <a:ext cx="781050" cy="814387"/>
          </a:xfrm>
          <a:prstGeom prst="rect">
            <a:avLst/>
          </a:prstGeom>
          <a:solidFill>
            <a:schemeClr val="accent5"/>
          </a:solidFill>
          <a:ln>
            <a:noFill/>
          </a:ln>
        </p:spPr>
        <p:txBody>
          <a:bodyPr spcFirstLastPara="1" lIns="0" tIns="0" rIns="0" bIns="0"/>
          <a:lstStyle/>
          <a:p>
            <a:pPr algn="ctr" eaLnBrk="1" fontAlgn="auto" hangingPunct="1">
              <a:spcBef>
                <a:spcPts val="0"/>
              </a:spcBef>
              <a:spcAft>
                <a:spcPts val="0"/>
              </a:spcAft>
              <a:buClr>
                <a:srgbClr val="000000"/>
              </a:buClr>
              <a:buSzPts val="7200"/>
              <a:buFont typeface="Arial"/>
              <a:buNone/>
              <a:defRPr/>
            </a:pPr>
            <a:r>
              <a:rPr lang="sv-SE" sz="9600" noProof="0" dirty="0">
                <a:solidFill>
                  <a:schemeClr val="accent2"/>
                </a:solidFill>
                <a:latin typeface="Exo 2" panose="00000500000000000000" pitchFamily="50" charset="0"/>
                <a:ea typeface="Exo 2"/>
                <a:cs typeface="Exo 2"/>
                <a:sym typeface="Exo 2"/>
              </a:rPr>
              <a:t>”</a:t>
            </a:r>
          </a:p>
        </p:txBody>
      </p:sp>
      <p:sp>
        <p:nvSpPr>
          <p:cNvPr id="5" name="Text Placeholder 4"/>
          <p:cNvSpPr>
            <a:spLocks noGrp="1"/>
          </p:cNvSpPr>
          <p:nvPr>
            <p:ph type="body" sz="quarter" idx="13" hasCustomPrompt="1"/>
          </p:nvPr>
        </p:nvSpPr>
        <p:spPr>
          <a:xfrm>
            <a:off x="1391401" y="1167606"/>
            <a:ext cx="9409198" cy="4522788"/>
          </a:xfrm>
        </p:spPr>
        <p:txBody>
          <a:bodyPr>
            <a:normAutofit/>
          </a:bodyPr>
          <a:lstStyle>
            <a:lvl1pPr marL="457200" indent="-457200">
              <a:buSzPct val="60000"/>
              <a:buFont typeface="Arial" panose="020B0604020202020204" pitchFamily="34" charset="0"/>
              <a:buChar char="►"/>
              <a:defRPr sz="3200" b="1">
                <a:solidFill>
                  <a:schemeClr val="bg1"/>
                </a:solidFill>
                <a:latin typeface="Exo 2" panose="00000500000000000000" pitchFamily="50" charset="0"/>
              </a:defRPr>
            </a:lvl1pPr>
          </a:lstStyle>
          <a:p>
            <a:pPr lvl="0"/>
            <a:r>
              <a:rPr lang="en-US" dirty="0" err="1"/>
              <a:t>Citat</a:t>
            </a:r>
            <a:endParaRPr lang="en-US" dirty="0"/>
          </a:p>
        </p:txBody>
      </p:sp>
      <p:sp>
        <p:nvSpPr>
          <p:cNvPr id="4" name="Slide Number Placeholder 3">
            <a:extLst>
              <a:ext uri="{FF2B5EF4-FFF2-40B4-BE49-F238E27FC236}">
                <a16:creationId xmlns:a16="http://schemas.microsoft.com/office/drawing/2014/main" id="{D3D4DB25-1556-4258-AE60-B1F58DF0E96E}"/>
              </a:ext>
            </a:extLst>
          </p:cNvPr>
          <p:cNvSpPr>
            <a:spLocks noGrp="1"/>
          </p:cNvSpPr>
          <p:nvPr>
            <p:ph type="sldNum" sz="quarter" idx="14"/>
          </p:nvPr>
        </p:nvSpPr>
        <p:spPr>
          <a:xfrm>
            <a:off x="11506200" y="6172200"/>
            <a:ext cx="685800" cy="685800"/>
          </a:xfrm>
        </p:spPr>
        <p:txBody>
          <a:bodyPr/>
          <a:lstStyle>
            <a:lvl1pPr>
              <a:defRPr>
                <a:solidFill>
                  <a:schemeClr val="bg1"/>
                </a:solidFill>
                <a:latin typeface="Exo 2" panose="00000500000000000000" pitchFamily="50" charset="0"/>
              </a:defRPr>
            </a:lvl1pPr>
          </a:lstStyle>
          <a:p>
            <a:pPr>
              <a:defRPr/>
            </a:pPr>
            <a:fld id="{87CC2632-EE48-4073-996E-23374D90541C}" type="slidenum">
              <a:rPr lang="en-US" smtClean="0"/>
              <a:pPr>
                <a:defRPr/>
              </a:pPr>
              <a:t>‹#›</a:t>
            </a:fld>
            <a:endParaRPr lang="en-US" dirty="0"/>
          </a:p>
        </p:txBody>
      </p:sp>
      <p:pic>
        <p:nvPicPr>
          <p:cNvPr id="6" name="Bildobjekt 5">
            <a:extLst>
              <a:ext uri="{FF2B5EF4-FFF2-40B4-BE49-F238E27FC236}">
                <a16:creationId xmlns:a16="http://schemas.microsoft.com/office/drawing/2014/main" id="{F627212E-365E-1645-A797-BB956ECBA0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44837" y="469075"/>
            <a:ext cx="790975" cy="955964"/>
          </a:xfrm>
          <a:prstGeom prst="rect">
            <a:avLst/>
          </a:prstGeom>
        </p:spPr>
      </p:pic>
    </p:spTree>
    <p:extLst>
      <p:ext uri="{BB962C8B-B14F-4D97-AF65-F5344CB8AC3E}">
        <p14:creationId xmlns:p14="http://schemas.microsoft.com/office/powerpoint/2010/main" val="1413814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701ABDD8-F0CC-4540-BFCA-306941FE82A5}"/>
              </a:ext>
            </a:extLst>
          </p:cNvPr>
          <p:cNvSpPr>
            <a:spLocks noGrp="1"/>
          </p:cNvSpPr>
          <p:nvPr>
            <p:ph type="sldNum" sz="quarter" idx="4"/>
          </p:nvPr>
        </p:nvSpPr>
        <p:spPr>
          <a:xfrm>
            <a:off x="11506200" y="0"/>
            <a:ext cx="685800" cy="685800"/>
          </a:xfrm>
          <a:prstGeom prst="rect">
            <a:avLst/>
          </a:prstGeom>
        </p:spPr>
        <p:txBody>
          <a:bodyPr lIns="0" tIns="0" rIns="0" bIns="0" anchor="ctr">
            <a:noAutofit/>
          </a:bodyPr>
          <a:lstStyle>
            <a:lvl1pPr algn="ctr" eaLnBrk="1" fontAlgn="auto" hangingPunct="1">
              <a:spcBef>
                <a:spcPts val="0"/>
              </a:spcBef>
              <a:spcAft>
                <a:spcPts val="0"/>
              </a:spcAft>
              <a:defRPr sz="1400" b="1">
                <a:solidFill>
                  <a:schemeClr val="accent1"/>
                </a:solidFill>
                <a:latin typeface="Exo 2" panose="00000500000000000000" pitchFamily="50" charset="0"/>
              </a:defRPr>
            </a:lvl1pPr>
          </a:lstStyle>
          <a:p>
            <a:pPr>
              <a:defRPr/>
            </a:pPr>
            <a:fld id="{28E2393B-7169-466E-B436-E2170B5DB2C2}" type="slidenum">
              <a:rPr lang="en-US" smtClean="0"/>
              <a:pPr>
                <a:defRPr/>
              </a:pPr>
              <a:t>‹#›</a:t>
            </a:fld>
            <a:endParaRPr lang="en-US" dirty="0"/>
          </a:p>
        </p:txBody>
      </p:sp>
      <p:sp>
        <p:nvSpPr>
          <p:cNvPr id="1027" name="Title Placeholder 10">
            <a:extLst>
              <a:ext uri="{FF2B5EF4-FFF2-40B4-BE49-F238E27FC236}">
                <a16:creationId xmlns:a16="http://schemas.microsoft.com/office/drawing/2014/main" id="{3F473165-06A6-4A66-A032-E4AB70F3F85C}"/>
              </a:ext>
            </a:extLst>
          </p:cNvPr>
          <p:cNvSpPr>
            <a:spLocks noGrp="1" noChangeArrowheads="1"/>
          </p:cNvSpPr>
          <p:nvPr>
            <p:ph type="title"/>
          </p:nvPr>
        </p:nvSpPr>
        <p:spPr bwMode="auto">
          <a:xfrm>
            <a:off x="685800" y="457200"/>
            <a:ext cx="10820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Text</a:t>
            </a:r>
          </a:p>
        </p:txBody>
      </p:sp>
      <p:sp>
        <p:nvSpPr>
          <p:cNvPr id="1028" name="Text Placeholder 11">
            <a:extLst>
              <a:ext uri="{FF2B5EF4-FFF2-40B4-BE49-F238E27FC236}">
                <a16:creationId xmlns:a16="http://schemas.microsoft.com/office/drawing/2014/main" id="{B66A67A7-BC86-4200-A32D-481FA9DD19F5}"/>
              </a:ext>
            </a:extLst>
          </p:cNvPr>
          <p:cNvSpPr>
            <a:spLocks noGrp="1" noChangeArrowheads="1"/>
          </p:cNvSpPr>
          <p:nvPr>
            <p:ph type="body" idx="1"/>
          </p:nvPr>
        </p:nvSpPr>
        <p:spPr bwMode="auto">
          <a:xfrm>
            <a:off x="685800" y="1554163"/>
            <a:ext cx="108204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en-US" altLang="en-US" dirty="0"/>
              <a:t>Text</a:t>
            </a:r>
          </a:p>
        </p:txBody>
      </p:sp>
    </p:spTree>
  </p:cSld>
  <p:clrMap bg1="lt1" tx1="dk1" bg2="lt2" tx2="dk2" accent1="accent1" accent2="accent2" accent3="accent3" accent4="accent4" accent5="accent5" accent6="accent6" hlink="hlink" folHlink="folHlink"/>
  <p:sldLayoutIdLst>
    <p:sldLayoutId id="2147483701" r:id="rId1"/>
    <p:sldLayoutId id="2147483713" r:id="rId2"/>
    <p:sldLayoutId id="2147483714" r:id="rId3"/>
    <p:sldLayoutId id="2147483702" r:id="rId4"/>
    <p:sldLayoutId id="2147483703" r:id="rId5"/>
    <p:sldLayoutId id="2147483705" r:id="rId6"/>
    <p:sldLayoutId id="2147483704" r:id="rId7"/>
    <p:sldLayoutId id="2147483715" r:id="rId8"/>
    <p:sldLayoutId id="2147483706" r:id="rId9"/>
    <p:sldLayoutId id="2147483707" r:id="rId10"/>
    <p:sldLayoutId id="2147483708" r:id="rId11"/>
    <p:sldLayoutId id="2147483709" r:id="rId12"/>
    <p:sldLayoutId id="2147483710" r:id="rId13"/>
    <p:sldLayoutId id="2147483711" r:id="rId14"/>
    <p:sldLayoutId id="2147483712" r:id="rId15"/>
  </p:sldLayoutIdLst>
  <p:hf hdr="0" ftr="0" dt="0"/>
  <p:txStyles>
    <p:title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p:titleStyle>
    <p:bodyStyle>
      <a:lvl1pPr algn="l" rtl="0" eaLnBrk="0" fontAlgn="base" hangingPunct="0">
        <a:lnSpc>
          <a:spcPct val="9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marL="4572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248" userDrawn="1">
          <p15:clr>
            <a:srgbClr val="F26B43"/>
          </p15:clr>
        </p15:guide>
        <p15:guide id="4" pos="432" userDrawn="1">
          <p15:clr>
            <a:srgbClr val="F26B43"/>
          </p15:clr>
        </p15:guide>
        <p15:guide id="5" orient="horz" pos="4032" userDrawn="1">
          <p15:clr>
            <a:srgbClr val="F26B43"/>
          </p15:clr>
        </p15:guide>
        <p15:guide id="6" orient="horz" pos="2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mailto:pontus.bjorkman@fairtrade.se"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1B8BDE-ECB0-D940-A1E0-3CF489344086}"/>
              </a:ext>
            </a:extLst>
          </p:cNvPr>
          <p:cNvSpPr>
            <a:spLocks noGrp="1"/>
          </p:cNvSpPr>
          <p:nvPr>
            <p:ph type="title"/>
          </p:nvPr>
        </p:nvSpPr>
        <p:spPr>
          <a:xfrm>
            <a:off x="705979" y="1871662"/>
            <a:ext cx="3467202" cy="1097280"/>
          </a:xfrm>
        </p:spPr>
        <p:txBody>
          <a:bodyPr/>
          <a:lstStyle/>
          <a:p>
            <a:r>
              <a:rPr lang="en-US" sz="3200" dirty="0" err="1">
                <a:solidFill>
                  <a:srgbClr val="001B6E"/>
                </a:solidFill>
                <a:latin typeface="Arial" panose="020B0604020202020204" pitchFamily="34" charset="0"/>
                <a:cs typeface="Arial" panose="020B0604020202020204" pitchFamily="34" charset="0"/>
              </a:rPr>
              <a:t>Varför</a:t>
            </a:r>
            <a:r>
              <a:rPr lang="en-US" sz="3200" dirty="0">
                <a:solidFill>
                  <a:srgbClr val="001B6E"/>
                </a:solidFill>
                <a:latin typeface="Arial" panose="020B0604020202020204" pitchFamily="34" charset="0"/>
                <a:cs typeface="Arial" panose="020B0604020202020204" pitchFamily="34" charset="0"/>
              </a:rPr>
              <a:t> </a:t>
            </a:r>
            <a:r>
              <a:rPr lang="en-US" sz="3200" dirty="0" err="1">
                <a:solidFill>
                  <a:srgbClr val="001B6E"/>
                </a:solidFill>
                <a:latin typeface="Arial" panose="020B0604020202020204" pitchFamily="34" charset="0"/>
                <a:cs typeface="Arial" panose="020B0604020202020204" pitchFamily="34" charset="0"/>
              </a:rPr>
              <a:t>en</a:t>
            </a:r>
            <a:r>
              <a:rPr lang="en-US" sz="3200" dirty="0">
                <a:solidFill>
                  <a:srgbClr val="001B6E"/>
                </a:solidFill>
                <a:latin typeface="Arial" panose="020B0604020202020204" pitchFamily="34" charset="0"/>
                <a:cs typeface="Arial" panose="020B0604020202020204" pitchFamily="34" charset="0"/>
              </a:rPr>
              <a:t> rapport om </a:t>
            </a:r>
            <a:r>
              <a:rPr lang="en-US" sz="3200" dirty="0" err="1">
                <a:solidFill>
                  <a:srgbClr val="001B6E"/>
                </a:solidFill>
                <a:latin typeface="Arial" panose="020B0604020202020204" pitchFamily="34" charset="0"/>
                <a:cs typeface="Arial" panose="020B0604020202020204" pitchFamily="34" charset="0"/>
              </a:rPr>
              <a:t>hållbar</a:t>
            </a:r>
            <a:r>
              <a:rPr lang="en-US" sz="3200" dirty="0">
                <a:solidFill>
                  <a:srgbClr val="001B6E"/>
                </a:solidFill>
                <a:latin typeface="Arial" panose="020B0604020202020204" pitchFamily="34" charset="0"/>
                <a:cs typeface="Arial" panose="020B0604020202020204" pitchFamily="34" charset="0"/>
              </a:rPr>
              <a:t> </a:t>
            </a:r>
            <a:r>
              <a:rPr lang="en-US" sz="3200" dirty="0" err="1">
                <a:solidFill>
                  <a:srgbClr val="001B6E"/>
                </a:solidFill>
                <a:latin typeface="Arial" panose="020B0604020202020204" pitchFamily="34" charset="0"/>
                <a:cs typeface="Arial" panose="020B0604020202020204" pitchFamily="34" charset="0"/>
              </a:rPr>
              <a:t>upphandling</a:t>
            </a:r>
            <a:r>
              <a:rPr lang="en-US" sz="3200" dirty="0">
                <a:solidFill>
                  <a:srgbClr val="001B6E"/>
                </a:solidFill>
                <a:latin typeface="Arial" panose="020B0604020202020204" pitchFamily="34" charset="0"/>
                <a:cs typeface="Arial" panose="020B0604020202020204" pitchFamily="34" charset="0"/>
              </a:rPr>
              <a:t>?</a:t>
            </a:r>
            <a:endParaRPr lang="sv-SE" sz="3200" dirty="0">
              <a:solidFill>
                <a:srgbClr val="001B6E"/>
              </a:solidFill>
              <a:latin typeface="Arial" panose="020B0604020202020204" pitchFamily="34" charset="0"/>
              <a:cs typeface="Arial" panose="020B0604020202020204" pitchFamily="34" charset="0"/>
            </a:endParaRPr>
          </a:p>
        </p:txBody>
      </p:sp>
      <p:pic>
        <p:nvPicPr>
          <p:cNvPr id="7" name="Bildobjekt 6" descr="En bild som visar text, utomhus, växt&#10;&#10;Automatiskt genererad beskrivning">
            <a:extLst>
              <a:ext uri="{FF2B5EF4-FFF2-40B4-BE49-F238E27FC236}">
                <a16:creationId xmlns:a16="http://schemas.microsoft.com/office/drawing/2014/main" id="{37E2AE05-C526-664A-A853-45D763DA75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0387" y="457199"/>
            <a:ext cx="7075813" cy="5012994"/>
          </a:xfrm>
          <a:prstGeom prst="rect">
            <a:avLst/>
          </a:prstGeom>
          <a:ln>
            <a:noFill/>
          </a:ln>
        </p:spPr>
      </p:pic>
      <p:sp>
        <p:nvSpPr>
          <p:cNvPr id="8" name="Google Shape;144;p23">
            <a:extLst>
              <a:ext uri="{FF2B5EF4-FFF2-40B4-BE49-F238E27FC236}">
                <a16:creationId xmlns:a16="http://schemas.microsoft.com/office/drawing/2014/main" id="{FB9C4787-1B5C-C646-B652-3CD134C632BE}"/>
              </a:ext>
            </a:extLst>
          </p:cNvPr>
          <p:cNvSpPr txBox="1">
            <a:spLocks/>
          </p:cNvSpPr>
          <p:nvPr/>
        </p:nvSpPr>
        <p:spPr bwMode="auto">
          <a:xfrm>
            <a:off x="712469" y="5601409"/>
            <a:ext cx="9977913" cy="1045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0" rIns="0" bIns="0" numCol="1" anchor="t" anchorCtr="0" compatLnSpc="1">
            <a:prstTxWarp prst="textNoShape">
              <a:avLst/>
            </a:prstTxWarp>
            <a:noAutofit/>
          </a:bodyPr>
          <a:lstStyle>
            <a:lvl1pPr lvl="0" algn="l" rtl="0" eaLnBrk="0" fontAlgn="base" hangingPunct="0">
              <a:lnSpc>
                <a:spcPct val="90000"/>
              </a:lnSpc>
              <a:spcBef>
                <a:spcPts val="0"/>
              </a:spcBef>
              <a:spcAft>
                <a:spcPts val="0"/>
              </a:spcAft>
              <a:buSzPts val="1400"/>
              <a:buNone/>
              <a:defRPr sz="4800" b="1" kern="1200">
                <a:solidFill>
                  <a:schemeClr val="dk1"/>
                </a:solidFill>
                <a:latin typeface="+mj-lt"/>
                <a:ea typeface="+mj-ea"/>
                <a:cs typeface="+mj-cs"/>
              </a:defRPr>
            </a:lvl1pPr>
            <a:lvl2pPr lvl="1" algn="l" rtl="0" eaLnBrk="0" fontAlgn="base" hangingPunct="0">
              <a:lnSpc>
                <a:spcPct val="90000"/>
              </a:lnSpc>
              <a:spcBef>
                <a:spcPts val="0"/>
              </a:spcBef>
              <a:spcAft>
                <a:spcPts val="0"/>
              </a:spcAft>
              <a:buSzPts val="1400"/>
              <a:buNone/>
              <a:defRPr sz="4800" b="1">
                <a:solidFill>
                  <a:schemeClr val="tx1"/>
                </a:solidFill>
                <a:latin typeface="Alegreya Sans" panose="00000500000000000000" pitchFamily="2" charset="0"/>
              </a:defRPr>
            </a:lvl2pPr>
            <a:lvl3pPr lvl="2" algn="l" rtl="0" eaLnBrk="0" fontAlgn="base" hangingPunct="0">
              <a:lnSpc>
                <a:spcPct val="90000"/>
              </a:lnSpc>
              <a:spcBef>
                <a:spcPts val="0"/>
              </a:spcBef>
              <a:spcAft>
                <a:spcPts val="0"/>
              </a:spcAft>
              <a:buSzPts val="1400"/>
              <a:buNone/>
              <a:defRPr sz="4800" b="1">
                <a:solidFill>
                  <a:schemeClr val="tx1"/>
                </a:solidFill>
                <a:latin typeface="Alegreya Sans" panose="00000500000000000000" pitchFamily="2" charset="0"/>
              </a:defRPr>
            </a:lvl3pPr>
            <a:lvl4pPr lvl="3" algn="l" rtl="0" eaLnBrk="0" fontAlgn="base" hangingPunct="0">
              <a:lnSpc>
                <a:spcPct val="90000"/>
              </a:lnSpc>
              <a:spcBef>
                <a:spcPts val="0"/>
              </a:spcBef>
              <a:spcAft>
                <a:spcPts val="0"/>
              </a:spcAft>
              <a:buSzPts val="1400"/>
              <a:buNone/>
              <a:defRPr sz="4800" b="1">
                <a:solidFill>
                  <a:schemeClr val="tx1"/>
                </a:solidFill>
                <a:latin typeface="Alegreya Sans" panose="00000500000000000000" pitchFamily="2" charset="0"/>
              </a:defRPr>
            </a:lvl4pPr>
            <a:lvl5pPr lvl="4" algn="l" rtl="0" eaLnBrk="0" fontAlgn="base" hangingPunct="0">
              <a:lnSpc>
                <a:spcPct val="90000"/>
              </a:lnSpc>
              <a:spcBef>
                <a:spcPts val="0"/>
              </a:spcBef>
              <a:spcAft>
                <a:spcPts val="0"/>
              </a:spcAft>
              <a:buSzPts val="1400"/>
              <a:buNone/>
              <a:defRPr sz="4800" b="1">
                <a:solidFill>
                  <a:schemeClr val="tx1"/>
                </a:solidFill>
                <a:latin typeface="Alegreya Sans" panose="00000500000000000000" pitchFamily="2" charset="0"/>
              </a:defRPr>
            </a:lvl5pPr>
            <a:lvl6pPr marL="457200" lvl="5" algn="l" rtl="0" fontAlgn="base">
              <a:lnSpc>
                <a:spcPct val="90000"/>
              </a:lnSpc>
              <a:spcBef>
                <a:spcPts val="0"/>
              </a:spcBef>
              <a:spcAft>
                <a:spcPts val="0"/>
              </a:spcAft>
              <a:buSzPts val="1400"/>
              <a:buNone/>
              <a:defRPr sz="4800" b="1">
                <a:solidFill>
                  <a:schemeClr val="tx1"/>
                </a:solidFill>
                <a:latin typeface="Alegreya Sans" panose="00000500000000000000" pitchFamily="2" charset="0"/>
              </a:defRPr>
            </a:lvl6pPr>
            <a:lvl7pPr marL="914400" lvl="6" algn="l" rtl="0" fontAlgn="base">
              <a:lnSpc>
                <a:spcPct val="90000"/>
              </a:lnSpc>
              <a:spcBef>
                <a:spcPts val="0"/>
              </a:spcBef>
              <a:spcAft>
                <a:spcPts val="0"/>
              </a:spcAft>
              <a:buSzPts val="1400"/>
              <a:buNone/>
              <a:defRPr sz="4800" b="1">
                <a:solidFill>
                  <a:schemeClr val="tx1"/>
                </a:solidFill>
                <a:latin typeface="Alegreya Sans" panose="00000500000000000000" pitchFamily="2" charset="0"/>
              </a:defRPr>
            </a:lvl7pPr>
            <a:lvl8pPr marL="1371600" lvl="7" algn="l" rtl="0" fontAlgn="base">
              <a:lnSpc>
                <a:spcPct val="90000"/>
              </a:lnSpc>
              <a:spcBef>
                <a:spcPts val="0"/>
              </a:spcBef>
              <a:spcAft>
                <a:spcPts val="0"/>
              </a:spcAft>
              <a:buSzPts val="1400"/>
              <a:buNone/>
              <a:defRPr sz="4800" b="1">
                <a:solidFill>
                  <a:schemeClr val="tx1"/>
                </a:solidFill>
                <a:latin typeface="Alegreya Sans" panose="00000500000000000000" pitchFamily="2" charset="0"/>
              </a:defRPr>
            </a:lvl8pPr>
            <a:lvl9pPr marL="1828800" lvl="8" algn="l" rtl="0" fontAlgn="base">
              <a:lnSpc>
                <a:spcPct val="90000"/>
              </a:lnSpc>
              <a:spcBef>
                <a:spcPts val="0"/>
              </a:spcBef>
              <a:spcAft>
                <a:spcPts val="0"/>
              </a:spcAft>
              <a:buSzPts val="1400"/>
              <a:buNone/>
              <a:defRPr sz="4800" b="1">
                <a:solidFill>
                  <a:schemeClr val="tx1"/>
                </a:solidFill>
                <a:latin typeface="Alegreya Sans" panose="00000500000000000000" pitchFamily="2" charset="0"/>
              </a:defRPr>
            </a:lvl9pPr>
          </a:lstStyle>
          <a:p>
            <a:r>
              <a:rPr lang="sv-SE" sz="2000" dirty="0">
                <a:solidFill>
                  <a:schemeClr val="bg1">
                    <a:lumMod val="10000"/>
                  </a:schemeClr>
                </a:solidFill>
                <a:latin typeface="Arial" panose="020B0604020202020204" pitchFamily="34" charset="0"/>
                <a:cs typeface="Arial" panose="020B0604020202020204" pitchFamily="34" charset="0"/>
              </a:rPr>
              <a:t>www.</a:t>
            </a:r>
            <a:r>
              <a:rPr lang="sv-SE" sz="2000" dirty="0">
                <a:solidFill>
                  <a:schemeClr val="bg1">
                    <a:lumMod val="10000"/>
                  </a:schemeClr>
                </a:solidFill>
                <a:effectLst/>
                <a:latin typeface="Arial" panose="020B0604020202020204" pitchFamily="34" charset="0"/>
                <a:cs typeface="Arial" panose="020B0604020202020204" pitchFamily="34" charset="0"/>
              </a:rPr>
              <a:t>fairtrade.se/rapport-sa-kan-den-offentliga-upphandlingen-bli-mer-hallbar</a:t>
            </a:r>
            <a:endParaRPr lang="sv-SE" sz="2000" dirty="0">
              <a:solidFill>
                <a:schemeClr val="bg1">
                  <a:lumMod val="10000"/>
                </a:schemeClr>
              </a:solidFill>
              <a:latin typeface="Arial" panose="020B0604020202020204" pitchFamily="34" charset="0"/>
              <a:cs typeface="Arial" panose="020B0604020202020204" pitchFamily="34" charset="0"/>
            </a:endParaRPr>
          </a:p>
        </p:txBody>
      </p:sp>
      <p:pic>
        <p:nvPicPr>
          <p:cNvPr id="4" name="Bildobjekt 3">
            <a:extLst>
              <a:ext uri="{FF2B5EF4-FFF2-40B4-BE49-F238E27FC236}">
                <a16:creationId xmlns:a16="http://schemas.microsoft.com/office/drawing/2014/main" id="{E4323354-7AAD-6945-B3E6-EAD1DCCBAE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3768" y="3411157"/>
            <a:ext cx="2149525" cy="2142932"/>
          </a:xfrm>
          <a:prstGeom prst="rect">
            <a:avLst/>
          </a:prstGeom>
        </p:spPr>
      </p:pic>
    </p:spTree>
    <p:extLst>
      <p:ext uri="{BB962C8B-B14F-4D97-AF65-F5344CB8AC3E}">
        <p14:creationId xmlns:p14="http://schemas.microsoft.com/office/powerpoint/2010/main" val="2763585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Google Shape;67;p1">
            <a:extLst>
              <a:ext uri="{FF2B5EF4-FFF2-40B4-BE49-F238E27FC236}">
                <a16:creationId xmlns:a16="http://schemas.microsoft.com/office/drawing/2014/main" id="{C0A4AE65-26A2-F543-B91F-156DD0F436FD}"/>
              </a:ext>
            </a:extLst>
          </p:cNvPr>
          <p:cNvSpPr txBox="1">
            <a:spLocks/>
          </p:cNvSpPr>
          <p:nvPr/>
        </p:nvSpPr>
        <p:spPr>
          <a:xfrm>
            <a:off x="685800" y="2719138"/>
            <a:ext cx="4433314" cy="1838326"/>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pPr>
              <a:lnSpc>
                <a:spcPct val="100000"/>
              </a:lnSpc>
            </a:pPr>
            <a:r>
              <a:rPr lang="sv-SE" sz="1800" dirty="0">
                <a:latin typeface="Arial" panose="020B0604020202020204" pitchFamily="34" charset="0"/>
                <a:cs typeface="Arial" panose="020B0604020202020204" pitchFamily="34" charset="0"/>
              </a:rPr>
              <a:t>Ur standarden för hållbar upphandling, ISO 20400:</a:t>
            </a:r>
          </a:p>
          <a:p>
            <a:pPr>
              <a:lnSpc>
                <a:spcPct val="100000"/>
              </a:lnSpc>
            </a:pPr>
            <a:r>
              <a:rPr lang="sv-SE" sz="1600" dirty="0">
                <a:latin typeface="Arial" panose="020B0604020202020204" pitchFamily="34" charset="0"/>
                <a:cs typeface="Arial" panose="020B0604020202020204" pitchFamily="34" charset="0"/>
              </a:rPr>
              <a:t> </a:t>
            </a:r>
            <a:br>
              <a:rPr lang="sv-SE" sz="2500" dirty="0">
                <a:latin typeface="Arial" panose="020B0604020202020204" pitchFamily="34" charset="0"/>
                <a:cs typeface="Arial" panose="020B0604020202020204" pitchFamily="34" charset="0"/>
              </a:rPr>
            </a:br>
            <a:r>
              <a:rPr lang="sv-SE" sz="3000" dirty="0">
                <a:solidFill>
                  <a:srgbClr val="7030A0"/>
                </a:solidFill>
                <a:latin typeface="Arial" panose="020B0604020202020204" pitchFamily="34" charset="0"/>
                <a:cs typeface="Arial" panose="020B0604020202020204" pitchFamily="34" charset="0"/>
              </a:rPr>
              <a:t>”Engagemang från organisationens högsta ledning är avgörande för att lyckas med hållbar upphandling.” </a:t>
            </a:r>
          </a:p>
        </p:txBody>
      </p:sp>
      <p:pic>
        <p:nvPicPr>
          <p:cNvPr id="10" name="Bildobjekt 9" descr="En bild som visar text&#10;&#10;Automatiskt genererad beskrivning">
            <a:extLst>
              <a:ext uri="{FF2B5EF4-FFF2-40B4-BE49-F238E27FC236}">
                <a16:creationId xmlns:a16="http://schemas.microsoft.com/office/drawing/2014/main" id="{F152D75F-632D-1645-BF20-1C2E831BBE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4364" y="451094"/>
            <a:ext cx="4319638" cy="1831858"/>
          </a:xfrm>
          <a:prstGeom prst="rect">
            <a:avLst/>
          </a:prstGeom>
        </p:spPr>
      </p:pic>
      <p:pic>
        <p:nvPicPr>
          <p:cNvPr id="3" name="Bildobjekt 2" descr="En bild som visar träd, utomhus, grön, växt&#10;&#10;Automatiskt genererad beskrivning">
            <a:extLst>
              <a:ext uri="{FF2B5EF4-FFF2-40B4-BE49-F238E27FC236}">
                <a16:creationId xmlns:a16="http://schemas.microsoft.com/office/drawing/2014/main" id="{06E6307F-1F12-7C44-BEE9-25B5CFAF34F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86400" y="0"/>
            <a:ext cx="6705600" cy="6858000"/>
          </a:xfrm>
          <a:prstGeom prst="rect">
            <a:avLst/>
          </a:prstGeom>
        </p:spPr>
      </p:pic>
      <p:sp>
        <p:nvSpPr>
          <p:cNvPr id="7" name="textruta 6">
            <a:extLst>
              <a:ext uri="{FF2B5EF4-FFF2-40B4-BE49-F238E27FC236}">
                <a16:creationId xmlns:a16="http://schemas.microsoft.com/office/drawing/2014/main" id="{0DE6D9DA-280B-6443-AD9F-34FF82299795}"/>
              </a:ext>
            </a:extLst>
          </p:cNvPr>
          <p:cNvSpPr txBox="1"/>
          <p:nvPr/>
        </p:nvSpPr>
        <p:spPr>
          <a:xfrm rot="16200000">
            <a:off x="10536887" y="5038392"/>
            <a:ext cx="2790497" cy="430887"/>
          </a:xfrm>
          <a:prstGeom prst="rect">
            <a:avLst/>
          </a:prstGeom>
          <a:noFill/>
        </p:spPr>
        <p:txBody>
          <a:bodyPr wrap="square" rtlCol="0">
            <a:spAutoFit/>
          </a:bodyPr>
          <a:lstStyle/>
          <a:p>
            <a:r>
              <a:rPr lang="sv-SE" sz="1100" dirty="0">
                <a:solidFill>
                  <a:srgbClr val="FFFFFF"/>
                </a:solidFill>
                <a:latin typeface="Arial" panose="020B0604020202020204" pitchFamily="34" charset="0"/>
                <a:cs typeface="Arial" panose="020B0604020202020204" pitchFamily="34" charset="0"/>
              </a:rPr>
              <a:t>Foto: Philipp Benedikt </a:t>
            </a:r>
          </a:p>
          <a:p>
            <a:endParaRPr lang="sv-SE" sz="1100" dirty="0">
              <a:solidFill>
                <a:srgbClr val="FFFFFF"/>
              </a:solidFill>
            </a:endParaRPr>
          </a:p>
        </p:txBody>
      </p:sp>
    </p:spTree>
    <p:extLst>
      <p:ext uri="{BB962C8B-B14F-4D97-AF65-F5344CB8AC3E}">
        <p14:creationId xmlns:p14="http://schemas.microsoft.com/office/powerpoint/2010/main" val="3599395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text&#10;&#10;Automatiskt genererad beskrivning">
            <a:extLst>
              <a:ext uri="{FF2B5EF4-FFF2-40B4-BE49-F238E27FC236}">
                <a16:creationId xmlns:a16="http://schemas.microsoft.com/office/drawing/2014/main" id="{F152D75F-632D-1645-BF20-1C2E831BBE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4364" y="451094"/>
            <a:ext cx="4319638" cy="1831858"/>
          </a:xfrm>
          <a:prstGeom prst="rect">
            <a:avLst/>
          </a:prstGeom>
        </p:spPr>
      </p:pic>
      <p:sp>
        <p:nvSpPr>
          <p:cNvPr id="6" name="textruta 5">
            <a:extLst>
              <a:ext uri="{FF2B5EF4-FFF2-40B4-BE49-F238E27FC236}">
                <a16:creationId xmlns:a16="http://schemas.microsoft.com/office/drawing/2014/main" id="{414521E1-C984-1547-A1D7-A8C5AE73E0CA}"/>
              </a:ext>
            </a:extLst>
          </p:cNvPr>
          <p:cNvSpPr txBox="1"/>
          <p:nvPr/>
        </p:nvSpPr>
        <p:spPr>
          <a:xfrm>
            <a:off x="4734249" y="498558"/>
            <a:ext cx="7259277" cy="6001643"/>
          </a:xfrm>
          <a:prstGeom prst="rect">
            <a:avLst/>
          </a:prstGeom>
          <a:noFill/>
        </p:spPr>
        <p:txBody>
          <a:bodyPr wrap="square" rtlCol="0">
            <a:spAutoFit/>
          </a:bodyPr>
          <a:lstStyle/>
          <a:p>
            <a:r>
              <a:rPr lang="sv-SE" sz="2400" b="1" dirty="0">
                <a:solidFill>
                  <a:srgbClr val="FF4571"/>
                </a:solidFill>
                <a:latin typeface="Arial" panose="020B0604020202020204" pitchFamily="34" charset="0"/>
                <a:cs typeface="Arial" panose="020B0604020202020204" pitchFamily="34" charset="0"/>
              </a:rPr>
              <a:t>Frågor att besvara:</a:t>
            </a:r>
          </a:p>
          <a:p>
            <a:pPr marL="285750" indent="-285750">
              <a:buFont typeface="Arial" panose="020B0604020202020204" pitchFamily="34" charset="0"/>
              <a:buChar char="•"/>
            </a:pPr>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Finns det en strategi eller plan som tydliggör hur ansvaret är fördelat i organisationen och hur arbetet med hållbar upphandling ska omsättas i praktiken?</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Har arbetet med hållbara inköp integrerats i organisationens ordinarie verksamhetsplanering och budgetprocesser?</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Är rutinerna och kommunikationen på plats mellan ledning, upphandlingsenhet, verksamheter och leverantörer?</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Tillåter budgetramarna en hållbar upphandling som hanterar de största riskerna?</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Är det tydligt att risker för barnarbete och kränkningar av ILO:s kärnkonventioner ska hanteras genom åtgärdsplaner?</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Finns en plan för uppföljning och utvärdering av processer och utfallet av arbetet med hållbar upphandling?</a:t>
            </a:r>
            <a:endParaRPr lang="sv-SE" dirty="0">
              <a:latin typeface="Arial" panose="020B0604020202020204" pitchFamily="34" charset="0"/>
              <a:cs typeface="Arial" panose="020B0604020202020204" pitchFamily="34" charset="0"/>
            </a:endParaRPr>
          </a:p>
          <a:p>
            <a:endParaRPr lang="sv-SE" dirty="0"/>
          </a:p>
        </p:txBody>
      </p:sp>
    </p:spTree>
    <p:extLst>
      <p:ext uri="{BB962C8B-B14F-4D97-AF65-F5344CB8AC3E}">
        <p14:creationId xmlns:p14="http://schemas.microsoft.com/office/powerpoint/2010/main" val="2713569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 name="Bildobjekt 21" descr="En bild som visar bord&#10;&#10;Automatiskt genererad beskrivning">
            <a:extLst>
              <a:ext uri="{FF2B5EF4-FFF2-40B4-BE49-F238E27FC236}">
                <a16:creationId xmlns:a16="http://schemas.microsoft.com/office/drawing/2014/main" id="{AEE8A802-A47D-2244-9EE7-9C62D64956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310" y="1929938"/>
            <a:ext cx="11299270" cy="4349471"/>
          </a:xfrm>
          <a:prstGeom prst="rect">
            <a:avLst/>
          </a:prstGeom>
        </p:spPr>
      </p:pic>
      <p:sp>
        <p:nvSpPr>
          <p:cNvPr id="5" name="Google Shape;67;p1">
            <a:extLst>
              <a:ext uri="{FF2B5EF4-FFF2-40B4-BE49-F238E27FC236}">
                <a16:creationId xmlns:a16="http://schemas.microsoft.com/office/drawing/2014/main" id="{D21917F0-1630-40CA-8FE9-0961C469D436}"/>
              </a:ext>
            </a:extLst>
          </p:cNvPr>
          <p:cNvSpPr txBox="1">
            <a:spLocks/>
          </p:cNvSpPr>
          <p:nvPr/>
        </p:nvSpPr>
        <p:spPr>
          <a:xfrm>
            <a:off x="4840575" y="1139783"/>
            <a:ext cx="3191774" cy="466531"/>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800" u="none" strike="noStrike" kern="1200" cap="none" spc="0" normalizeH="0" baseline="0" noProof="0" dirty="0">
                <a:ln>
                  <a:noFill/>
                </a:ln>
                <a:solidFill>
                  <a:srgbClr val="001A6D"/>
                </a:solidFill>
                <a:effectLst/>
                <a:uLnTx/>
                <a:uFillTx/>
                <a:latin typeface="Arial" panose="020B0604020202020204" pitchFamily="34" charset="0"/>
                <a:cs typeface="Arial" panose="020B0604020202020204" pitchFamily="34" charset="0"/>
              </a:rPr>
              <a:t>Kartläggs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800" u="none" strike="noStrike" kern="1200" cap="none" spc="0" normalizeH="0" baseline="0" noProof="0" dirty="0">
                <a:ln>
                  <a:noFill/>
                </a:ln>
                <a:solidFill>
                  <a:srgbClr val="001A6D"/>
                </a:solidFill>
                <a:effectLst/>
                <a:uLnTx/>
                <a:uFillTx/>
                <a:latin typeface="Arial" panose="020B0604020202020204" pitchFamily="34" charset="0"/>
                <a:cs typeface="Arial" panose="020B0604020202020204" pitchFamily="34" charset="0"/>
              </a:rPr>
              <a:t>hållbarhetsrisker?</a:t>
            </a:r>
          </a:p>
        </p:txBody>
      </p:sp>
      <p:pic>
        <p:nvPicPr>
          <p:cNvPr id="12" name="Bildobjekt 11" descr="En bild som visar text&#10;&#10;Automatiskt genererad beskrivning">
            <a:extLst>
              <a:ext uri="{FF2B5EF4-FFF2-40B4-BE49-F238E27FC236}">
                <a16:creationId xmlns:a16="http://schemas.microsoft.com/office/drawing/2014/main" id="{725E2BF4-BE19-1E40-B1B4-D334CF2E79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420" y="314956"/>
            <a:ext cx="4316045" cy="1830333"/>
          </a:xfrm>
          <a:prstGeom prst="rect">
            <a:avLst/>
          </a:prstGeom>
        </p:spPr>
      </p:pic>
    </p:spTree>
    <p:extLst>
      <p:ext uri="{BB962C8B-B14F-4D97-AF65-F5344CB8AC3E}">
        <p14:creationId xmlns:p14="http://schemas.microsoft.com/office/powerpoint/2010/main" val="3252876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 name="Bildobjekt 11" descr="En bild som visar text&#10;&#10;Automatiskt genererad beskrivning">
            <a:extLst>
              <a:ext uri="{FF2B5EF4-FFF2-40B4-BE49-F238E27FC236}">
                <a16:creationId xmlns:a16="http://schemas.microsoft.com/office/drawing/2014/main" id="{725E2BF4-BE19-1E40-B1B4-D334CF2E79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420" y="314956"/>
            <a:ext cx="4316045" cy="1830333"/>
          </a:xfrm>
          <a:prstGeom prst="rect">
            <a:avLst/>
          </a:prstGeom>
        </p:spPr>
      </p:pic>
      <p:sp>
        <p:nvSpPr>
          <p:cNvPr id="7" name="textruta 6">
            <a:extLst>
              <a:ext uri="{FF2B5EF4-FFF2-40B4-BE49-F238E27FC236}">
                <a16:creationId xmlns:a16="http://schemas.microsoft.com/office/drawing/2014/main" id="{C8E29220-A225-F349-89A3-703C228AD763}"/>
              </a:ext>
            </a:extLst>
          </p:cNvPr>
          <p:cNvSpPr txBox="1"/>
          <p:nvPr/>
        </p:nvSpPr>
        <p:spPr>
          <a:xfrm>
            <a:off x="4730605" y="496050"/>
            <a:ext cx="5197979" cy="4062651"/>
          </a:xfrm>
          <a:prstGeom prst="rect">
            <a:avLst/>
          </a:prstGeom>
          <a:noFill/>
        </p:spPr>
        <p:txBody>
          <a:bodyPr wrap="square" rtlCol="0">
            <a:spAutoFit/>
          </a:bodyPr>
          <a:lstStyle/>
          <a:p>
            <a:r>
              <a:rPr lang="sv-SE" sz="2400" b="1" dirty="0">
                <a:solidFill>
                  <a:srgbClr val="FF4571"/>
                </a:solidFill>
                <a:latin typeface="Arial" panose="020B0604020202020204" pitchFamily="34" charset="0"/>
                <a:cs typeface="Arial" panose="020B0604020202020204" pitchFamily="34" charset="0"/>
              </a:rPr>
              <a:t>Frågor att besvara:</a:t>
            </a:r>
          </a:p>
          <a:p>
            <a:pPr marL="285750" indent="-285750">
              <a:buFont typeface="Arial" panose="020B0604020202020204" pitchFamily="34" charset="0"/>
              <a:buChar char="•"/>
            </a:pPr>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Är det tydligt att myndigheten ska göra riskanalyser och behövlighetsbedömningar och finns det rutiner för det?</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Har upphandlingsenheten använt myndighetens policy som grund för sin riskanalys?</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Finns en uppförandekod för leverantörer?</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Används riskmatriser?</a:t>
            </a:r>
            <a:endParaRPr lang="sv-SE" dirty="0">
              <a:latin typeface="Arial" panose="020B0604020202020204" pitchFamily="34" charset="0"/>
              <a:cs typeface="Arial" panose="020B0604020202020204" pitchFamily="34" charset="0"/>
            </a:endParaRPr>
          </a:p>
          <a:p>
            <a:endParaRPr lang="sv-SE" dirty="0"/>
          </a:p>
        </p:txBody>
      </p:sp>
    </p:spTree>
    <p:extLst>
      <p:ext uri="{BB962C8B-B14F-4D97-AF65-F5344CB8AC3E}">
        <p14:creationId xmlns:p14="http://schemas.microsoft.com/office/powerpoint/2010/main" val="4074520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 name="Bildobjekt 13" descr="En bild som visar bord&#10;&#10;Automatiskt genererad beskrivning">
            <a:extLst>
              <a:ext uri="{FF2B5EF4-FFF2-40B4-BE49-F238E27FC236}">
                <a16:creationId xmlns:a16="http://schemas.microsoft.com/office/drawing/2014/main" id="{D60BFB75-32C8-7546-AF5B-D0436D2A01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1" y="1894925"/>
            <a:ext cx="11024128" cy="4565644"/>
          </a:xfrm>
          <a:prstGeom prst="rect">
            <a:avLst/>
          </a:prstGeom>
        </p:spPr>
      </p:pic>
      <p:sp>
        <p:nvSpPr>
          <p:cNvPr id="5" name="Google Shape;67;p1">
            <a:extLst>
              <a:ext uri="{FF2B5EF4-FFF2-40B4-BE49-F238E27FC236}">
                <a16:creationId xmlns:a16="http://schemas.microsoft.com/office/drawing/2014/main" id="{D21917F0-1630-40CA-8FE9-0961C469D436}"/>
              </a:ext>
            </a:extLst>
          </p:cNvPr>
          <p:cNvSpPr txBox="1">
            <a:spLocks/>
          </p:cNvSpPr>
          <p:nvPr/>
        </p:nvSpPr>
        <p:spPr>
          <a:xfrm>
            <a:off x="4835525" y="1132114"/>
            <a:ext cx="5205314" cy="466531"/>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sv-SE" sz="2800" dirty="0">
                <a:solidFill>
                  <a:srgbClr val="001A6D"/>
                </a:solidFill>
                <a:latin typeface="Arial" panose="020B0604020202020204" pitchFamily="34" charset="0"/>
                <a:cs typeface="Arial" panose="020B0604020202020204" pitchFamily="34" charset="0"/>
              </a:rPr>
              <a:t>Ställs hållbarhetskrav utifrån identifierade risker?</a:t>
            </a:r>
            <a:endParaRPr kumimoji="0" lang="sv-SE" sz="2800" u="none" strike="noStrike" kern="1200" cap="none" spc="0" normalizeH="0" baseline="0" noProof="0" dirty="0">
              <a:ln>
                <a:noFill/>
              </a:ln>
              <a:solidFill>
                <a:srgbClr val="001A6D"/>
              </a:solidFill>
              <a:effectLst/>
              <a:uLnTx/>
              <a:uFillTx/>
              <a:latin typeface="Arial" panose="020B0604020202020204" pitchFamily="34" charset="0"/>
              <a:cs typeface="Arial" panose="020B0604020202020204" pitchFamily="34" charset="0"/>
            </a:endParaRPr>
          </a:p>
        </p:txBody>
      </p:sp>
      <p:pic>
        <p:nvPicPr>
          <p:cNvPr id="7" name="Bildobjekt 6" descr="En bild som visar text&#10;&#10;Automatiskt genererad beskrivning">
            <a:extLst>
              <a:ext uri="{FF2B5EF4-FFF2-40B4-BE49-F238E27FC236}">
                <a16:creationId xmlns:a16="http://schemas.microsoft.com/office/drawing/2014/main" id="{27332A17-2DE7-FC4B-84AB-16F9B1B761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5348" y="346047"/>
            <a:ext cx="4316707" cy="1830616"/>
          </a:xfrm>
          <a:prstGeom prst="rect">
            <a:avLst/>
          </a:prstGeom>
        </p:spPr>
      </p:pic>
    </p:spTree>
    <p:extLst>
      <p:ext uri="{BB962C8B-B14F-4D97-AF65-F5344CB8AC3E}">
        <p14:creationId xmlns:p14="http://schemas.microsoft.com/office/powerpoint/2010/main" val="695098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text&#10;&#10;Automatiskt genererad beskrivning">
            <a:extLst>
              <a:ext uri="{FF2B5EF4-FFF2-40B4-BE49-F238E27FC236}">
                <a16:creationId xmlns:a16="http://schemas.microsoft.com/office/drawing/2014/main" id="{27332A17-2DE7-FC4B-84AB-16F9B1B761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5348" y="346047"/>
            <a:ext cx="4316707" cy="1830616"/>
          </a:xfrm>
          <a:prstGeom prst="rect">
            <a:avLst/>
          </a:prstGeom>
        </p:spPr>
      </p:pic>
      <p:sp>
        <p:nvSpPr>
          <p:cNvPr id="8" name="textruta 7">
            <a:extLst>
              <a:ext uri="{FF2B5EF4-FFF2-40B4-BE49-F238E27FC236}">
                <a16:creationId xmlns:a16="http://schemas.microsoft.com/office/drawing/2014/main" id="{3B1A2CF6-F877-5145-8929-5E0D6B7325B7}"/>
              </a:ext>
            </a:extLst>
          </p:cNvPr>
          <p:cNvSpPr txBox="1"/>
          <p:nvPr/>
        </p:nvSpPr>
        <p:spPr>
          <a:xfrm>
            <a:off x="4728837" y="499327"/>
            <a:ext cx="6726876" cy="6278642"/>
          </a:xfrm>
          <a:prstGeom prst="rect">
            <a:avLst/>
          </a:prstGeom>
          <a:noFill/>
        </p:spPr>
        <p:txBody>
          <a:bodyPr wrap="square" rtlCol="0">
            <a:spAutoFit/>
          </a:bodyPr>
          <a:lstStyle/>
          <a:p>
            <a:r>
              <a:rPr lang="sv-SE" sz="2400" b="1" dirty="0">
                <a:solidFill>
                  <a:srgbClr val="FF4571"/>
                </a:solidFill>
                <a:latin typeface="Arial" panose="020B0604020202020204" pitchFamily="34" charset="0"/>
                <a:cs typeface="Arial" panose="020B0604020202020204" pitchFamily="34" charset="0"/>
              </a:rPr>
              <a:t>Frågor att besvara:</a:t>
            </a:r>
          </a:p>
          <a:p>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Ställs hållbarhetskrav utifrån riskanalyser och behövlighetsbedömningar?</a:t>
            </a:r>
          </a:p>
          <a:p>
            <a:pPr marL="285750" indent="-285750">
              <a:buFont typeface="Arial" panose="020B0604020202020204" pitchFamily="34" charset="0"/>
              <a:buChar char="•"/>
            </a:pPr>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Integreras hållbarhetskrav i alla högriskinköp?</a:t>
            </a: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Används Upphandlingsmyndighetens krav-ID avseende socialt ansvarsfull odling och rättvis handel, ILO-konventioner och hållbara leverantörskedjor?</a:t>
            </a: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Ställs krav på att leverantörer och underleverantörer ska göra riskanalyser och riskhantering avseende mänskliga rättigheter, miljö och antikorruption?</a:t>
            </a: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Ställs krav på leverantörer att redogöra för avvikelser från villkoren och hur dessa hanteras, inklusive system för gottgörelse?</a:t>
            </a: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Bidrar de hållbarhetskrav som ställs till visionen, värdegrunden och målen i myndighetens policy?</a:t>
            </a:r>
            <a:endParaRPr lang="sv-SE" dirty="0">
              <a:latin typeface="Arial" panose="020B0604020202020204" pitchFamily="34" charset="0"/>
              <a:cs typeface="Arial" panose="020B0604020202020204" pitchFamily="34" charset="0"/>
            </a:endParaRPr>
          </a:p>
          <a:p>
            <a:endParaRPr lang="sv-SE" dirty="0"/>
          </a:p>
        </p:txBody>
      </p:sp>
    </p:spTree>
    <p:extLst>
      <p:ext uri="{BB962C8B-B14F-4D97-AF65-F5344CB8AC3E}">
        <p14:creationId xmlns:p14="http://schemas.microsoft.com/office/powerpoint/2010/main" val="1566055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 name="Bildobjekt 12" descr="En bild som visar bord&#10;&#10;Automatiskt genererad beskrivning">
            <a:extLst>
              <a:ext uri="{FF2B5EF4-FFF2-40B4-BE49-F238E27FC236}">
                <a16:creationId xmlns:a16="http://schemas.microsoft.com/office/drawing/2014/main" id="{49FAA071-7719-E347-9DB9-5D4208972C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0" y="2062269"/>
            <a:ext cx="11046163" cy="4103357"/>
          </a:xfrm>
          <a:prstGeom prst="rect">
            <a:avLst/>
          </a:prstGeom>
        </p:spPr>
      </p:pic>
      <p:sp>
        <p:nvSpPr>
          <p:cNvPr id="5" name="Google Shape;67;p1">
            <a:extLst>
              <a:ext uri="{FF2B5EF4-FFF2-40B4-BE49-F238E27FC236}">
                <a16:creationId xmlns:a16="http://schemas.microsoft.com/office/drawing/2014/main" id="{D21917F0-1630-40CA-8FE9-0961C469D436}"/>
              </a:ext>
            </a:extLst>
          </p:cNvPr>
          <p:cNvSpPr txBox="1">
            <a:spLocks/>
          </p:cNvSpPr>
          <p:nvPr/>
        </p:nvSpPr>
        <p:spPr>
          <a:xfrm>
            <a:off x="4835525" y="1137879"/>
            <a:ext cx="6337300" cy="466531"/>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800" u="none" strike="noStrike" kern="1200" cap="none" spc="0" normalizeH="0" baseline="0" noProof="0" dirty="0">
                <a:ln>
                  <a:noFill/>
                </a:ln>
                <a:solidFill>
                  <a:srgbClr val="001A6D"/>
                </a:solidFill>
                <a:effectLst/>
                <a:uLnTx/>
                <a:uFillTx/>
                <a:latin typeface="Arial" panose="020B0604020202020204" pitchFamily="34" charset="0"/>
                <a:cs typeface="Arial" panose="020B0604020202020204" pitchFamily="34" charset="0"/>
              </a:rPr>
              <a:t>Följs hållbarhetskraven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800" u="none" strike="noStrike" kern="1200" cap="none" spc="0" normalizeH="0" baseline="0" noProof="0" dirty="0">
                <a:ln>
                  <a:noFill/>
                </a:ln>
                <a:solidFill>
                  <a:srgbClr val="001A6D"/>
                </a:solidFill>
                <a:effectLst/>
                <a:uLnTx/>
                <a:uFillTx/>
                <a:latin typeface="Arial" panose="020B0604020202020204" pitchFamily="34" charset="0"/>
                <a:cs typeface="Arial" panose="020B0604020202020204" pitchFamily="34" charset="0"/>
              </a:rPr>
              <a:t>upp systematiskt?</a:t>
            </a:r>
          </a:p>
        </p:txBody>
      </p:sp>
      <p:pic>
        <p:nvPicPr>
          <p:cNvPr id="10" name="Bildobjekt 9" descr="En bild som visar text&#10;&#10;Automatiskt genererad beskrivning">
            <a:extLst>
              <a:ext uri="{FF2B5EF4-FFF2-40B4-BE49-F238E27FC236}">
                <a16:creationId xmlns:a16="http://schemas.microsoft.com/office/drawing/2014/main" id="{37E0FDF0-A229-F644-B4DD-714581949A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0037" y="349289"/>
            <a:ext cx="4316710" cy="1830616"/>
          </a:xfrm>
          <a:prstGeom prst="rect">
            <a:avLst/>
          </a:prstGeom>
        </p:spPr>
      </p:pic>
    </p:spTree>
    <p:extLst>
      <p:ext uri="{BB962C8B-B14F-4D97-AF65-F5344CB8AC3E}">
        <p14:creationId xmlns:p14="http://schemas.microsoft.com/office/powerpoint/2010/main" val="3613283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text&#10;&#10;Automatiskt genererad beskrivning">
            <a:extLst>
              <a:ext uri="{FF2B5EF4-FFF2-40B4-BE49-F238E27FC236}">
                <a16:creationId xmlns:a16="http://schemas.microsoft.com/office/drawing/2014/main" id="{37E0FDF0-A229-F644-B4DD-714581949A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0037" y="349289"/>
            <a:ext cx="4316710" cy="1830616"/>
          </a:xfrm>
          <a:prstGeom prst="rect">
            <a:avLst/>
          </a:prstGeom>
        </p:spPr>
      </p:pic>
      <p:sp>
        <p:nvSpPr>
          <p:cNvPr id="7" name="textruta 6">
            <a:extLst>
              <a:ext uri="{FF2B5EF4-FFF2-40B4-BE49-F238E27FC236}">
                <a16:creationId xmlns:a16="http://schemas.microsoft.com/office/drawing/2014/main" id="{CBB7595B-CD1D-4640-A5F0-A29DFB0EC2B5}"/>
              </a:ext>
            </a:extLst>
          </p:cNvPr>
          <p:cNvSpPr txBox="1"/>
          <p:nvPr/>
        </p:nvSpPr>
        <p:spPr>
          <a:xfrm>
            <a:off x="4728837" y="499327"/>
            <a:ext cx="6726876" cy="5724644"/>
          </a:xfrm>
          <a:prstGeom prst="rect">
            <a:avLst/>
          </a:prstGeom>
          <a:noFill/>
        </p:spPr>
        <p:txBody>
          <a:bodyPr wrap="square" rtlCol="0">
            <a:spAutoFit/>
          </a:bodyPr>
          <a:lstStyle/>
          <a:p>
            <a:r>
              <a:rPr lang="sv-SE" sz="2400" b="1" dirty="0">
                <a:solidFill>
                  <a:srgbClr val="FF4571"/>
                </a:solidFill>
                <a:latin typeface="Arial" panose="020B0604020202020204" pitchFamily="34" charset="0"/>
                <a:cs typeface="Arial" panose="020B0604020202020204" pitchFamily="34" charset="0"/>
              </a:rPr>
              <a:t>Frågor att besvara:</a:t>
            </a:r>
          </a:p>
          <a:p>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Finns rutiner och resurser för uppföljning av ställda hållbarhetskrav?</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Hur ofta görs uppföljningar och vilka metoder används?</a:t>
            </a: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Har leverantörer kompetens att kontrollera och säkerställa efterlevnad? </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Framgår det tydligt av ingångna avtal att uppföljning kommer att ske av leverantören och dess </a:t>
            </a: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underleverantörer?</a:t>
            </a: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Informerar större leverantörer om sin riskhantering och eventuella samråd med berörda/rättighetsbärare i leverantörskedjorna?</a:t>
            </a: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Vad beror eventuella brister i uppföljningen på?</a:t>
            </a:r>
            <a:endParaRPr lang="sv-SE" dirty="0">
              <a:latin typeface="Arial" panose="020B0604020202020204" pitchFamily="34" charset="0"/>
              <a:cs typeface="Arial" panose="020B0604020202020204" pitchFamily="34" charset="0"/>
            </a:endParaRPr>
          </a:p>
          <a:p>
            <a:endParaRPr lang="sv-SE" dirty="0"/>
          </a:p>
        </p:txBody>
      </p:sp>
    </p:spTree>
    <p:extLst>
      <p:ext uri="{BB962C8B-B14F-4D97-AF65-F5344CB8AC3E}">
        <p14:creationId xmlns:p14="http://schemas.microsoft.com/office/powerpoint/2010/main" val="3030039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Google Shape;67;p1">
            <a:extLst>
              <a:ext uri="{FF2B5EF4-FFF2-40B4-BE49-F238E27FC236}">
                <a16:creationId xmlns:a16="http://schemas.microsoft.com/office/drawing/2014/main" id="{D21917F0-1630-40CA-8FE9-0961C469D436}"/>
              </a:ext>
            </a:extLst>
          </p:cNvPr>
          <p:cNvSpPr txBox="1">
            <a:spLocks/>
          </p:cNvSpPr>
          <p:nvPr/>
        </p:nvSpPr>
        <p:spPr>
          <a:xfrm>
            <a:off x="685800" y="2567238"/>
            <a:ext cx="5131499" cy="466531"/>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pPr marL="0" marR="0" lvl="0" indent="0" algn="l" defTabSz="914400" rtl="0" eaLnBrk="0" fontAlgn="base" latinLnBrk="0" hangingPunct="0">
              <a:lnSpc>
                <a:spcPct val="100000"/>
              </a:lnSpc>
              <a:spcBef>
                <a:spcPct val="0"/>
              </a:spcBef>
              <a:spcAft>
                <a:spcPts val="400"/>
              </a:spcAft>
              <a:buClrTx/>
              <a:buSzTx/>
              <a:buFontTx/>
              <a:buNone/>
              <a:tabLst/>
              <a:defRPr/>
            </a:pPr>
            <a:r>
              <a:rPr lang="sv-SE" sz="2800" dirty="0">
                <a:effectLst/>
                <a:latin typeface="Arial" panose="020B0604020202020204" pitchFamily="34" charset="0"/>
                <a:ea typeface="Times New Roman" panose="02020603050405020304" pitchFamily="18" charset="0"/>
                <a:cs typeface="Arial" panose="020B0604020202020204" pitchFamily="34" charset="0"/>
              </a:rPr>
              <a:t>”Leverantören ska kunna  redogöra för konkreta åtgärder kopplade till den upptäckta avvikelsen och en tidsplan för åtgärderna”</a:t>
            </a:r>
            <a:br>
              <a:rPr lang="sv-SE" sz="2800" dirty="0">
                <a:effectLst/>
                <a:latin typeface="Arial" panose="020B0604020202020204" pitchFamily="34" charset="0"/>
                <a:ea typeface="Times New Roman" panose="02020603050405020304" pitchFamily="18" charset="0"/>
                <a:cs typeface="Arial" panose="020B0604020202020204" pitchFamily="34" charset="0"/>
              </a:rPr>
            </a:br>
            <a:r>
              <a:rPr lang="sv-SE" sz="1600" dirty="0">
                <a:effectLst/>
                <a:latin typeface="Arial" panose="020B0604020202020204" pitchFamily="34" charset="0"/>
                <a:ea typeface="Times New Roman" panose="02020603050405020304" pitchFamily="18" charset="0"/>
                <a:cs typeface="Arial" panose="020B0604020202020204" pitchFamily="34" charset="0"/>
              </a:rPr>
              <a:t>skriver Upphandlingsmyndigheten i sin vägledning</a:t>
            </a:r>
            <a:endParaRPr lang="sv-SE" sz="1600" dirty="0">
              <a:latin typeface="Arial" panose="020B0604020202020204" pitchFamily="34" charset="0"/>
              <a:cs typeface="Arial" panose="020B0604020202020204" pitchFamily="34" charset="0"/>
            </a:endParaRPr>
          </a:p>
        </p:txBody>
      </p:sp>
      <p:pic>
        <p:nvPicPr>
          <p:cNvPr id="7" name="Bildobjekt 6">
            <a:extLst>
              <a:ext uri="{FF2B5EF4-FFF2-40B4-BE49-F238E27FC236}">
                <a16:creationId xmlns:a16="http://schemas.microsoft.com/office/drawing/2014/main" id="{042C0C66-2B09-5648-85F0-DBE150C8BA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696" y="363314"/>
            <a:ext cx="4316710" cy="1830616"/>
          </a:xfrm>
          <a:prstGeom prst="rect">
            <a:avLst/>
          </a:prstGeom>
        </p:spPr>
      </p:pic>
      <p:pic>
        <p:nvPicPr>
          <p:cNvPr id="3" name="Bildobjekt 2">
            <a:extLst>
              <a:ext uri="{FF2B5EF4-FFF2-40B4-BE49-F238E27FC236}">
                <a16:creationId xmlns:a16="http://schemas.microsoft.com/office/drawing/2014/main" id="{9E70084A-9929-1341-9E9F-8F56EBAC57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60503" y="-831169"/>
            <a:ext cx="5131498" cy="7689169"/>
          </a:xfrm>
          <a:prstGeom prst="rect">
            <a:avLst/>
          </a:prstGeom>
        </p:spPr>
      </p:pic>
      <p:sp>
        <p:nvSpPr>
          <p:cNvPr id="4" name="textruta 3">
            <a:extLst>
              <a:ext uri="{FF2B5EF4-FFF2-40B4-BE49-F238E27FC236}">
                <a16:creationId xmlns:a16="http://schemas.microsoft.com/office/drawing/2014/main" id="{CC6D8381-DAEC-F749-A012-119F2876570E}"/>
              </a:ext>
            </a:extLst>
          </p:cNvPr>
          <p:cNvSpPr txBox="1"/>
          <p:nvPr/>
        </p:nvSpPr>
        <p:spPr>
          <a:xfrm>
            <a:off x="-3692769" y="3868615"/>
            <a:ext cx="2549769" cy="369332"/>
          </a:xfrm>
          <a:prstGeom prst="rect">
            <a:avLst/>
          </a:prstGeom>
          <a:noFill/>
        </p:spPr>
        <p:txBody>
          <a:bodyPr wrap="square" rtlCol="0">
            <a:spAutoFit/>
          </a:bodyPr>
          <a:lstStyle/>
          <a:p>
            <a:r>
              <a:rPr lang="sv-SE" dirty="0">
                <a:solidFill>
                  <a:srgbClr val="FFFFFF"/>
                </a:solidFill>
              </a:rPr>
              <a:t>Foto: Angela Wu </a:t>
            </a:r>
          </a:p>
        </p:txBody>
      </p:sp>
      <p:sp>
        <p:nvSpPr>
          <p:cNvPr id="8" name="textruta 7">
            <a:extLst>
              <a:ext uri="{FF2B5EF4-FFF2-40B4-BE49-F238E27FC236}">
                <a16:creationId xmlns:a16="http://schemas.microsoft.com/office/drawing/2014/main" id="{1A6229C3-0254-4D48-819E-D7A6CDAFFE32}"/>
              </a:ext>
            </a:extLst>
          </p:cNvPr>
          <p:cNvSpPr txBox="1"/>
          <p:nvPr/>
        </p:nvSpPr>
        <p:spPr>
          <a:xfrm rot="16200000">
            <a:off x="10536887" y="5038392"/>
            <a:ext cx="2790497" cy="430887"/>
          </a:xfrm>
          <a:prstGeom prst="rect">
            <a:avLst/>
          </a:prstGeom>
          <a:noFill/>
        </p:spPr>
        <p:txBody>
          <a:bodyPr wrap="square" rtlCol="0">
            <a:spAutoFit/>
          </a:bodyPr>
          <a:lstStyle/>
          <a:p>
            <a:r>
              <a:rPr lang="sv-SE" sz="1100" dirty="0">
                <a:solidFill>
                  <a:srgbClr val="FFFFFF"/>
                </a:solidFill>
                <a:latin typeface="Arial" panose="020B0604020202020204" pitchFamily="34" charset="0"/>
                <a:cs typeface="Arial" panose="020B0604020202020204" pitchFamily="34" charset="0"/>
              </a:rPr>
              <a:t>Foto: Philipp Benedikt </a:t>
            </a:r>
          </a:p>
          <a:p>
            <a:endParaRPr lang="sv-SE" sz="1100" dirty="0">
              <a:solidFill>
                <a:srgbClr val="FFFFFF"/>
              </a:solidFill>
            </a:endParaRPr>
          </a:p>
        </p:txBody>
      </p:sp>
    </p:spTree>
    <p:extLst>
      <p:ext uri="{BB962C8B-B14F-4D97-AF65-F5344CB8AC3E}">
        <p14:creationId xmlns:p14="http://schemas.microsoft.com/office/powerpoint/2010/main" val="3481403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042C0C66-2B09-5648-85F0-DBE150C8BA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696" y="363314"/>
            <a:ext cx="4316710" cy="1830616"/>
          </a:xfrm>
          <a:prstGeom prst="rect">
            <a:avLst/>
          </a:prstGeom>
        </p:spPr>
      </p:pic>
      <p:sp>
        <p:nvSpPr>
          <p:cNvPr id="6" name="textruta 5">
            <a:extLst>
              <a:ext uri="{FF2B5EF4-FFF2-40B4-BE49-F238E27FC236}">
                <a16:creationId xmlns:a16="http://schemas.microsoft.com/office/drawing/2014/main" id="{5B8AB4A6-DA55-164B-B2D6-DADA549EF261}"/>
              </a:ext>
            </a:extLst>
          </p:cNvPr>
          <p:cNvSpPr txBox="1"/>
          <p:nvPr/>
        </p:nvSpPr>
        <p:spPr>
          <a:xfrm>
            <a:off x="4728837" y="499327"/>
            <a:ext cx="6232385" cy="4339650"/>
          </a:xfrm>
          <a:prstGeom prst="rect">
            <a:avLst/>
          </a:prstGeom>
          <a:noFill/>
        </p:spPr>
        <p:txBody>
          <a:bodyPr wrap="square" rtlCol="0">
            <a:spAutoFit/>
          </a:bodyPr>
          <a:lstStyle/>
          <a:p>
            <a:r>
              <a:rPr lang="sv-SE" sz="2400" b="1" dirty="0">
                <a:solidFill>
                  <a:srgbClr val="FF4571"/>
                </a:solidFill>
                <a:latin typeface="Arial" panose="020B0604020202020204" pitchFamily="34" charset="0"/>
                <a:cs typeface="Arial" panose="020B0604020202020204" pitchFamily="34" charset="0"/>
              </a:rPr>
              <a:t>Frågor att besvara:</a:t>
            </a:r>
          </a:p>
          <a:p>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Har leverantörer en plan för riskhantering och ramar för en åtgärdsplan? </a:t>
            </a: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Har myndigheten fastslagit vilka åtgärder och sanktioner som ska användas vid avvikelser och vem som fattar beslut om dessa?</a:t>
            </a: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Finns en plan för återrapportering av avvikelser till ledningsnivån?</a:t>
            </a: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Finns en plan för extern kommunikation av större avvikelser?</a:t>
            </a:r>
            <a:endParaRPr lang="sv-SE" dirty="0">
              <a:latin typeface="Arial" panose="020B0604020202020204" pitchFamily="34" charset="0"/>
              <a:cs typeface="Arial" panose="020B0604020202020204" pitchFamily="34" charset="0"/>
            </a:endParaRPr>
          </a:p>
          <a:p>
            <a:endParaRPr lang="sv-SE" dirty="0"/>
          </a:p>
        </p:txBody>
      </p:sp>
    </p:spTree>
    <p:extLst>
      <p:ext uri="{BB962C8B-B14F-4D97-AF65-F5344CB8AC3E}">
        <p14:creationId xmlns:p14="http://schemas.microsoft.com/office/powerpoint/2010/main" val="2286435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sp>
        <p:nvSpPr>
          <p:cNvPr id="67" name="Google Shape;67;p1"/>
          <p:cNvSpPr txBox="1">
            <a:spLocks noGrp="1"/>
          </p:cNvSpPr>
          <p:nvPr>
            <p:ph type="title"/>
          </p:nvPr>
        </p:nvSpPr>
        <p:spPr>
          <a:xfrm>
            <a:off x="523691" y="406400"/>
            <a:ext cx="6993216" cy="466531"/>
          </a:xfrm>
          <a:prstGeom prst="rect">
            <a:avLst/>
          </a:prstGeom>
          <a:noFill/>
          <a:ln>
            <a:noFill/>
          </a:ln>
        </p:spPr>
        <p:txBody>
          <a:bodyPr spcFirstLastPara="1" wrap="square" lIns="0" tIns="0" rIns="0" bIns="0" anchor="t" anchorCtr="0">
            <a:noAutofit/>
          </a:bodyPr>
          <a:lstStyle/>
          <a:p>
            <a:pPr lvl="0"/>
            <a:r>
              <a:rPr lang="sv-SE" sz="3200" dirty="0">
                <a:latin typeface="Arial" panose="020B0604020202020204" pitchFamily="34" charset="0"/>
                <a:cs typeface="Arial" panose="020B0604020202020204" pitchFamily="34" charset="0"/>
              </a:rPr>
              <a:t>Riskerna med att inte arbeta med hållbar upphandling växer</a:t>
            </a:r>
            <a:br>
              <a:rPr lang="sv-SE" sz="3600" dirty="0"/>
            </a:br>
            <a:br>
              <a:rPr lang="sv-SE" sz="3600" dirty="0"/>
            </a:br>
            <a:br>
              <a:rPr lang="sv-SE" sz="3600" dirty="0">
                <a:latin typeface="+mn-lt"/>
              </a:rPr>
            </a:br>
            <a:endParaRPr sz="3600" dirty="0">
              <a:latin typeface="+mn-lt"/>
            </a:endParaRPr>
          </a:p>
        </p:txBody>
      </p:sp>
      <p:pic>
        <p:nvPicPr>
          <p:cNvPr id="3" name="Bildobjekt 2">
            <a:extLst>
              <a:ext uri="{FF2B5EF4-FFF2-40B4-BE49-F238E27FC236}">
                <a16:creationId xmlns:a16="http://schemas.microsoft.com/office/drawing/2014/main" id="{05FAC483-AAAC-40BD-A8E5-088226DF643F}"/>
              </a:ext>
            </a:extLst>
          </p:cNvPr>
          <p:cNvPicPr>
            <a:picLocks noChangeAspect="1"/>
          </p:cNvPicPr>
          <p:nvPr/>
        </p:nvPicPr>
        <p:blipFill>
          <a:blip r:embed="rId3"/>
          <a:stretch>
            <a:fillRect/>
          </a:stretch>
        </p:blipFill>
        <p:spPr>
          <a:xfrm>
            <a:off x="6694000" y="1657561"/>
            <a:ext cx="4812321" cy="4724825"/>
          </a:xfrm>
          <a:prstGeom prst="rect">
            <a:avLst/>
          </a:prstGeom>
        </p:spPr>
      </p:pic>
      <p:pic>
        <p:nvPicPr>
          <p:cNvPr id="9" name="Platshållare för innehåll 8">
            <a:extLst>
              <a:ext uri="{FF2B5EF4-FFF2-40B4-BE49-F238E27FC236}">
                <a16:creationId xmlns:a16="http://schemas.microsoft.com/office/drawing/2014/main" id="{8E39694C-B1F4-486C-8C97-228E0D98338C}"/>
              </a:ext>
            </a:extLst>
          </p:cNvPr>
          <p:cNvPicPr>
            <a:picLocks noGrp="1" noChangeAspect="1"/>
          </p:cNvPicPr>
          <p:nvPr/>
        </p:nvPicPr>
        <p:blipFill>
          <a:blip r:embed="rId4"/>
          <a:stretch>
            <a:fillRect/>
          </a:stretch>
        </p:blipFill>
        <p:spPr>
          <a:xfrm>
            <a:off x="524435" y="1667437"/>
            <a:ext cx="6000329" cy="4724825"/>
          </a:xfrm>
          <a:prstGeom prst="rect">
            <a:avLst/>
          </a:prstGeom>
        </p:spPr>
      </p:pic>
    </p:spTree>
    <p:extLst>
      <p:ext uri="{BB962C8B-B14F-4D97-AF65-F5344CB8AC3E}">
        <p14:creationId xmlns:p14="http://schemas.microsoft.com/office/powerpoint/2010/main" val="9737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Google Shape;67;p1">
            <a:extLst>
              <a:ext uri="{FF2B5EF4-FFF2-40B4-BE49-F238E27FC236}">
                <a16:creationId xmlns:a16="http://schemas.microsoft.com/office/drawing/2014/main" id="{D21917F0-1630-40CA-8FE9-0961C469D436}"/>
              </a:ext>
            </a:extLst>
          </p:cNvPr>
          <p:cNvSpPr txBox="1">
            <a:spLocks/>
          </p:cNvSpPr>
          <p:nvPr/>
        </p:nvSpPr>
        <p:spPr>
          <a:xfrm>
            <a:off x="685800" y="2241768"/>
            <a:ext cx="5736265" cy="3882585"/>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400" u="none" strike="noStrike" kern="1200" cap="none" spc="0" normalizeH="0" baseline="0" noProof="0" dirty="0">
                <a:ln>
                  <a:noFill/>
                </a:ln>
                <a:solidFill>
                  <a:srgbClr val="001A6D"/>
                </a:solidFill>
                <a:effectLst/>
                <a:uLnTx/>
                <a:uFillTx/>
                <a:latin typeface="Arial" panose="020B0604020202020204" pitchFamily="34" charset="0"/>
                <a:cs typeface="Arial" panose="020B0604020202020204" pitchFamily="34" charset="0"/>
              </a:rPr>
              <a:t>”I syfte att säkerställa att varje upphandlande organ kontinuerligt arbetar med att i största möjliga omfattning säkerställa respekt för mänskliga rättigheter hos sina leverantörer, vore det lämpligt att i samband med t ex årsberättelsen redovisa hur man arbetat för att främja utvecklingen under föregående år.” </a:t>
            </a:r>
          </a:p>
          <a:p>
            <a:pPr marL="0" marR="0" lvl="0" indent="0" algn="l" defTabSz="914400" rtl="0" eaLnBrk="0" fontAlgn="base" latinLnBrk="0" hangingPunct="0">
              <a:lnSpc>
                <a:spcPct val="100000"/>
              </a:lnSpc>
              <a:spcBef>
                <a:spcPct val="0"/>
              </a:spcBef>
              <a:spcAft>
                <a:spcPct val="0"/>
              </a:spcAft>
              <a:buClrTx/>
              <a:buSzTx/>
              <a:buFontTx/>
              <a:buNone/>
              <a:tabLst/>
              <a:defRPr/>
            </a:pPr>
            <a:endParaRPr lang="sv-SE" sz="1600" dirty="0">
              <a:solidFill>
                <a:srgbClr val="001A6D"/>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u="none" strike="noStrike" kern="1200" cap="none" spc="0" normalizeH="0" baseline="0" noProof="0" dirty="0">
                <a:ln>
                  <a:noFill/>
                </a:ln>
                <a:solidFill>
                  <a:srgbClr val="001A6D"/>
                </a:solidFill>
                <a:effectLst/>
                <a:uLnTx/>
                <a:uFillTx/>
                <a:latin typeface="Arial" panose="020B0604020202020204" pitchFamily="34" charset="0"/>
                <a:cs typeface="Arial" panose="020B0604020202020204" pitchFamily="34" charset="0"/>
              </a:rPr>
              <a:t>			</a:t>
            </a:r>
            <a:r>
              <a:rPr kumimoji="0" lang="sv-SE" sz="1400" u="none" strike="noStrike" kern="1200" cap="none" spc="0" normalizeH="0" baseline="0" noProof="0" dirty="0" err="1">
                <a:ln>
                  <a:noFill/>
                </a:ln>
                <a:solidFill>
                  <a:srgbClr val="001A6D"/>
                </a:solidFill>
                <a:effectLst/>
                <a:uLnTx/>
                <a:uFillTx/>
                <a:latin typeface="Arial" panose="020B0604020202020204" pitchFamily="34" charset="0"/>
                <a:cs typeface="Arial" panose="020B0604020202020204" pitchFamily="34" charset="0"/>
              </a:rPr>
              <a:t>Enact</a:t>
            </a:r>
            <a:r>
              <a:rPr kumimoji="0" lang="sv-SE" sz="1400" u="none" strike="noStrike" kern="1200" cap="none" spc="0" normalizeH="0" baseline="0" noProof="0" dirty="0">
                <a:ln>
                  <a:noFill/>
                </a:ln>
                <a:solidFill>
                  <a:srgbClr val="001A6D"/>
                </a:solidFill>
                <a:effectLst/>
                <a:uLnTx/>
                <a:uFillTx/>
                <a:latin typeface="Arial" panose="020B0604020202020204" pitchFamily="34" charset="0"/>
                <a:cs typeface="Arial" panose="020B0604020202020204" pitchFamily="34" charset="0"/>
              </a:rPr>
              <a:t> i  rapport till Statskontoret</a:t>
            </a:r>
          </a:p>
        </p:txBody>
      </p:sp>
      <p:pic>
        <p:nvPicPr>
          <p:cNvPr id="7" name="Bildobjekt 6" descr="En bild som visar text&#10;&#10;Automatiskt genererad beskrivning">
            <a:extLst>
              <a:ext uri="{FF2B5EF4-FFF2-40B4-BE49-F238E27FC236}">
                <a16:creationId xmlns:a16="http://schemas.microsoft.com/office/drawing/2014/main" id="{C83E716C-2420-4641-8D1D-BC012C062B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793" y="352453"/>
            <a:ext cx="4316709" cy="1830616"/>
          </a:xfrm>
          <a:prstGeom prst="rect">
            <a:avLst/>
          </a:prstGeom>
        </p:spPr>
      </p:pic>
      <p:pic>
        <p:nvPicPr>
          <p:cNvPr id="6" name="Bildobjekt 5">
            <a:extLst>
              <a:ext uri="{FF2B5EF4-FFF2-40B4-BE49-F238E27FC236}">
                <a16:creationId xmlns:a16="http://schemas.microsoft.com/office/drawing/2014/main" id="{F08466F5-7660-FA48-BE9E-8A12390A24C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51429" y="1"/>
            <a:ext cx="9437770" cy="6858000"/>
          </a:xfrm>
          <a:prstGeom prst="rect">
            <a:avLst/>
          </a:prstGeom>
        </p:spPr>
      </p:pic>
      <p:sp>
        <p:nvSpPr>
          <p:cNvPr id="9" name="textruta 8">
            <a:extLst>
              <a:ext uri="{FF2B5EF4-FFF2-40B4-BE49-F238E27FC236}">
                <a16:creationId xmlns:a16="http://schemas.microsoft.com/office/drawing/2014/main" id="{02640F7B-AB69-AB42-834A-8BD91A74EFB9}"/>
              </a:ext>
            </a:extLst>
          </p:cNvPr>
          <p:cNvSpPr txBox="1"/>
          <p:nvPr/>
        </p:nvSpPr>
        <p:spPr>
          <a:xfrm rot="16200000">
            <a:off x="10536887" y="5038392"/>
            <a:ext cx="2790497" cy="430887"/>
          </a:xfrm>
          <a:prstGeom prst="rect">
            <a:avLst/>
          </a:prstGeom>
          <a:noFill/>
        </p:spPr>
        <p:txBody>
          <a:bodyPr wrap="square" rtlCol="0">
            <a:spAutoFit/>
          </a:bodyPr>
          <a:lstStyle/>
          <a:p>
            <a:r>
              <a:rPr lang="sv-SE" sz="1100" dirty="0">
                <a:solidFill>
                  <a:srgbClr val="FFFFFF"/>
                </a:solidFill>
                <a:latin typeface="Arial" panose="020B0604020202020204" pitchFamily="34" charset="0"/>
                <a:cs typeface="Arial" panose="020B0604020202020204" pitchFamily="34" charset="0"/>
              </a:rPr>
              <a:t>Foto: Max </a:t>
            </a:r>
            <a:r>
              <a:rPr lang="sv-SE" sz="1100" dirty="0" err="1">
                <a:solidFill>
                  <a:srgbClr val="FFFFFF"/>
                </a:solidFill>
                <a:latin typeface="Arial" panose="020B0604020202020204" pitchFamily="34" charset="0"/>
                <a:cs typeface="Arial" panose="020B0604020202020204" pitchFamily="34" charset="0"/>
              </a:rPr>
              <a:t>Havelaar</a:t>
            </a:r>
            <a:r>
              <a:rPr lang="sv-SE" sz="1100" dirty="0">
                <a:solidFill>
                  <a:srgbClr val="FFFFFF"/>
                </a:solidFill>
                <a:latin typeface="Arial" panose="020B0604020202020204" pitchFamily="34" charset="0"/>
                <a:cs typeface="Arial" panose="020B0604020202020204" pitchFamily="34" charset="0"/>
              </a:rPr>
              <a:t> </a:t>
            </a:r>
            <a:r>
              <a:rPr lang="sv-SE" sz="1100" dirty="0" err="1">
                <a:solidFill>
                  <a:srgbClr val="FFFFFF"/>
                </a:solidFill>
                <a:latin typeface="Arial" panose="020B0604020202020204" pitchFamily="34" charset="0"/>
                <a:cs typeface="Arial" panose="020B0604020202020204" pitchFamily="34" charset="0"/>
              </a:rPr>
              <a:t>France</a:t>
            </a:r>
            <a:r>
              <a:rPr lang="sv-SE" sz="1100" dirty="0">
                <a:solidFill>
                  <a:srgbClr val="FFFFFF"/>
                </a:solidFill>
                <a:latin typeface="Arial" panose="020B0604020202020204" pitchFamily="34" charset="0"/>
                <a:cs typeface="Arial" panose="020B0604020202020204" pitchFamily="34" charset="0"/>
              </a:rPr>
              <a:t> - K108</a:t>
            </a:r>
          </a:p>
          <a:p>
            <a:endParaRPr lang="sv-SE" sz="1100" dirty="0">
              <a:solidFill>
                <a:srgbClr val="FFFFFF"/>
              </a:solidFill>
            </a:endParaRPr>
          </a:p>
        </p:txBody>
      </p:sp>
    </p:spTree>
    <p:extLst>
      <p:ext uri="{BB962C8B-B14F-4D97-AF65-F5344CB8AC3E}">
        <p14:creationId xmlns:p14="http://schemas.microsoft.com/office/powerpoint/2010/main" val="2617128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text&#10;&#10;Automatiskt genererad beskrivning">
            <a:extLst>
              <a:ext uri="{FF2B5EF4-FFF2-40B4-BE49-F238E27FC236}">
                <a16:creationId xmlns:a16="http://schemas.microsoft.com/office/drawing/2014/main" id="{C83E716C-2420-4641-8D1D-BC012C062B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793" y="352453"/>
            <a:ext cx="4316709" cy="1830616"/>
          </a:xfrm>
          <a:prstGeom prst="rect">
            <a:avLst/>
          </a:prstGeom>
        </p:spPr>
      </p:pic>
      <p:sp>
        <p:nvSpPr>
          <p:cNvPr id="6" name="textruta 5">
            <a:extLst>
              <a:ext uri="{FF2B5EF4-FFF2-40B4-BE49-F238E27FC236}">
                <a16:creationId xmlns:a16="http://schemas.microsoft.com/office/drawing/2014/main" id="{E147DC2D-B732-2245-A4BE-B92E16B44C20}"/>
              </a:ext>
            </a:extLst>
          </p:cNvPr>
          <p:cNvSpPr txBox="1"/>
          <p:nvPr/>
        </p:nvSpPr>
        <p:spPr>
          <a:xfrm>
            <a:off x="4728837" y="499327"/>
            <a:ext cx="6726876" cy="6001643"/>
          </a:xfrm>
          <a:prstGeom prst="rect">
            <a:avLst/>
          </a:prstGeom>
          <a:noFill/>
        </p:spPr>
        <p:txBody>
          <a:bodyPr wrap="square" rtlCol="0">
            <a:spAutoFit/>
          </a:bodyPr>
          <a:lstStyle/>
          <a:p>
            <a:r>
              <a:rPr lang="sv-SE" sz="2400" b="1" dirty="0">
                <a:solidFill>
                  <a:srgbClr val="FF4571"/>
                </a:solidFill>
                <a:latin typeface="Arial" panose="020B0604020202020204" pitchFamily="34" charset="0"/>
                <a:cs typeface="Arial" panose="020B0604020202020204" pitchFamily="34" charset="0"/>
              </a:rPr>
              <a:t>Frågor att besvara:</a:t>
            </a:r>
          </a:p>
          <a:p>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Finns ett system för att utvärdera processerna för hållbar upphandling?</a:t>
            </a: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Rapporteras arbetet med riskanalyser och riskhantering offentligt på årsbasis, exempelvis i årsberättelsen? </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Uppdateras policydokument, planer och budgetramar utifrån lärdomar från uppföljningar och utvärderingar?</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För myndigheter som samordnat sina upphandlingar i en inköpscentral: Ger inköpscentralen regelbundet återkoppling över riskanalyser, och vilka hållbarhetskrav som har ställts och följts upp samt eventuella avvikelser? Hur ser processen ut för att uppdatera policyer och planer?</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Kommuniceras efterlevnad och uppnådda hållbarhetsresultat till medborgarna?</a:t>
            </a:r>
            <a:endParaRPr lang="sv-SE" dirty="0">
              <a:latin typeface="Arial" panose="020B0604020202020204" pitchFamily="34" charset="0"/>
              <a:cs typeface="Arial" panose="020B0604020202020204" pitchFamily="34" charset="0"/>
            </a:endParaRPr>
          </a:p>
          <a:p>
            <a:endParaRPr lang="sv-SE" dirty="0"/>
          </a:p>
        </p:txBody>
      </p:sp>
    </p:spTree>
    <p:extLst>
      <p:ext uri="{BB962C8B-B14F-4D97-AF65-F5344CB8AC3E}">
        <p14:creationId xmlns:p14="http://schemas.microsoft.com/office/powerpoint/2010/main" val="837549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13F721B-E73F-DB49-82C2-BFF562F791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594" y="-455534"/>
            <a:ext cx="12206593" cy="8146187"/>
          </a:xfrm>
          <a:prstGeom prst="rect">
            <a:avLst/>
          </a:prstGeom>
        </p:spPr>
      </p:pic>
      <p:sp>
        <p:nvSpPr>
          <p:cNvPr id="5" name="Google Shape;67;p1">
            <a:extLst>
              <a:ext uri="{FF2B5EF4-FFF2-40B4-BE49-F238E27FC236}">
                <a16:creationId xmlns:a16="http://schemas.microsoft.com/office/drawing/2014/main" id="{292D1CCF-886A-4754-9BBA-0FD0451C5B81}"/>
              </a:ext>
            </a:extLst>
          </p:cNvPr>
          <p:cNvSpPr txBox="1">
            <a:spLocks/>
          </p:cNvSpPr>
          <p:nvPr/>
        </p:nvSpPr>
        <p:spPr>
          <a:xfrm>
            <a:off x="685800" y="558800"/>
            <a:ext cx="9975715" cy="511243"/>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sv-SE" sz="3200" u="none" strike="noStrike" kern="1200" cap="none" normalizeH="0" baseline="0" noProof="0" dirty="0">
                <a:ln>
                  <a:noFill/>
                </a:ln>
                <a:solidFill>
                  <a:srgbClr val="FFFFFF"/>
                </a:solidFill>
                <a:effectLst>
                  <a:outerShdw blurRad="50800" dist="38100" dir="2700000" algn="tl" rotWithShape="0">
                    <a:prstClr val="black">
                      <a:alpha val="10000"/>
                    </a:prstClr>
                  </a:outerShdw>
                </a:effectLst>
                <a:uLnTx/>
                <a:uFillTx/>
                <a:latin typeface="Arial" panose="020B0604020202020204" pitchFamily="34" charset="0"/>
                <a:cs typeface="Arial" panose="020B0604020202020204" pitchFamily="34" charset="0"/>
              </a:rPr>
              <a:t>Hur oberoende tredjepartscertifieringar</a:t>
            </a:r>
          </a:p>
          <a:p>
            <a:pPr marL="0" marR="0" lvl="0" indent="0" algn="l" defTabSz="914400" rtl="0" eaLnBrk="0" fontAlgn="base" latinLnBrk="0" hangingPunct="0">
              <a:lnSpc>
                <a:spcPct val="90000"/>
              </a:lnSpc>
              <a:spcBef>
                <a:spcPct val="0"/>
              </a:spcBef>
              <a:spcAft>
                <a:spcPct val="0"/>
              </a:spcAft>
              <a:buClrTx/>
              <a:buSzTx/>
              <a:buFontTx/>
              <a:buNone/>
              <a:tabLst/>
              <a:defRPr/>
            </a:pPr>
            <a:r>
              <a:rPr lang="sv-SE" sz="3200" dirty="0">
                <a:solidFill>
                  <a:srgbClr val="FFFFFF"/>
                </a:solidFill>
                <a:effectLst>
                  <a:outerShdw blurRad="50800" dist="38100" dir="2700000" algn="tl" rotWithShape="0">
                    <a:prstClr val="black">
                      <a:alpha val="10000"/>
                    </a:prstClr>
                  </a:outerShdw>
                </a:effectLst>
                <a:latin typeface="Arial" panose="020B0604020202020204" pitchFamily="34" charset="0"/>
                <a:cs typeface="Arial" panose="020B0604020202020204" pitchFamily="34" charset="0"/>
              </a:rPr>
              <a:t>ä</a:t>
            </a:r>
            <a:r>
              <a:rPr kumimoji="0" lang="sv-SE" sz="3200" u="none" strike="noStrike" kern="1200" cap="none" normalizeH="0" baseline="0" noProof="0" dirty="0">
                <a:ln>
                  <a:noFill/>
                </a:ln>
                <a:solidFill>
                  <a:srgbClr val="FFFFFF"/>
                </a:solidFill>
                <a:effectLst>
                  <a:outerShdw blurRad="50800" dist="38100" dir="2700000" algn="tl" rotWithShape="0">
                    <a:prstClr val="black">
                      <a:alpha val="10000"/>
                    </a:prstClr>
                  </a:outerShdw>
                </a:effectLst>
                <a:uLnTx/>
                <a:uFillTx/>
                <a:latin typeface="Arial" panose="020B0604020202020204" pitchFamily="34" charset="0"/>
                <a:cs typeface="Arial" panose="020B0604020202020204" pitchFamily="34" charset="0"/>
              </a:rPr>
              <a:t>r ett verktyg för </a:t>
            </a:r>
            <a:r>
              <a:rPr lang="sv-SE" sz="3200" dirty="0">
                <a:solidFill>
                  <a:srgbClr val="FFFFFF"/>
                </a:solidFill>
                <a:effectLst>
                  <a:outerShdw blurRad="50800" dist="38100" dir="2700000" algn="tl" rotWithShape="0">
                    <a:prstClr val="black">
                      <a:alpha val="10000"/>
                    </a:prstClr>
                  </a:outerShdw>
                </a:effectLst>
                <a:latin typeface="Arial" panose="020B0604020202020204" pitchFamily="34" charset="0"/>
                <a:cs typeface="Arial" panose="020B0604020202020204" pitchFamily="34" charset="0"/>
              </a:rPr>
              <a:t>hållbar </a:t>
            </a:r>
            <a:r>
              <a:rPr kumimoji="0" lang="sv-SE" sz="3200" u="none" strike="noStrike" kern="1200" cap="none" normalizeH="0" baseline="0" noProof="0" dirty="0">
                <a:ln>
                  <a:noFill/>
                </a:ln>
                <a:solidFill>
                  <a:srgbClr val="FFFFFF"/>
                </a:solidFill>
                <a:effectLst>
                  <a:outerShdw blurRad="50800" dist="38100" dir="2700000" algn="tl" rotWithShape="0">
                    <a:prstClr val="black">
                      <a:alpha val="10000"/>
                    </a:prstClr>
                  </a:outerShdw>
                </a:effectLst>
                <a:uLnTx/>
                <a:uFillTx/>
                <a:latin typeface="Arial" panose="020B0604020202020204" pitchFamily="34" charset="0"/>
                <a:cs typeface="Arial" panose="020B0604020202020204" pitchFamily="34" charset="0"/>
              </a:rPr>
              <a:t>upphandling</a:t>
            </a:r>
          </a:p>
        </p:txBody>
      </p:sp>
      <p:sp>
        <p:nvSpPr>
          <p:cNvPr id="3" name="Rektangel 2">
            <a:extLst>
              <a:ext uri="{FF2B5EF4-FFF2-40B4-BE49-F238E27FC236}">
                <a16:creationId xmlns:a16="http://schemas.microsoft.com/office/drawing/2014/main" id="{BC374564-8EB3-5442-891A-69E0231FD5FD}"/>
              </a:ext>
            </a:extLst>
          </p:cNvPr>
          <p:cNvSpPr/>
          <p:nvPr/>
        </p:nvSpPr>
        <p:spPr>
          <a:xfrm>
            <a:off x="-14593" y="1800386"/>
            <a:ext cx="10231255" cy="4684822"/>
          </a:xfrm>
          <a:prstGeom prst="rect">
            <a:avLst/>
          </a:prstGeom>
          <a:solidFill>
            <a:schemeClr val="bg2">
              <a:lumMod val="10000"/>
              <a:alpha val="6974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Google Shape;67;p1">
            <a:extLst>
              <a:ext uri="{FF2B5EF4-FFF2-40B4-BE49-F238E27FC236}">
                <a16:creationId xmlns:a16="http://schemas.microsoft.com/office/drawing/2014/main" id="{6309EAAC-B917-4AC8-A7E9-2AF95EA73992}"/>
              </a:ext>
            </a:extLst>
          </p:cNvPr>
          <p:cNvSpPr txBox="1">
            <a:spLocks/>
          </p:cNvSpPr>
          <p:nvPr/>
        </p:nvSpPr>
        <p:spPr>
          <a:xfrm>
            <a:off x="685800" y="2034778"/>
            <a:ext cx="8205951" cy="466531"/>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2300" b="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Miljömässiga och sociala risker hanteras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sv-SE" sz="2300" b="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2300" b="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Resurseffektivt sätt att ställa och följa upp relevanta krav</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sv-SE" sz="2300" b="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2300" b="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En oberoende part verifierar – ger kvalitet i uppföljningen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sv-SE" sz="2300" b="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2300" b="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Frigör resurser och tid för att följa upp inköp där det saknas oberoende kontroller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sv-SE" sz="2300" b="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2300" b="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Hållbarhetskriterierna utvärderas och skärps över tid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sv-SE" sz="2300" b="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2300" b="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Den oberoende märkningen revideras i sin tur externt.</a:t>
            </a:r>
          </a:p>
        </p:txBody>
      </p:sp>
      <p:sp>
        <p:nvSpPr>
          <p:cNvPr id="11" name="textruta 10">
            <a:extLst>
              <a:ext uri="{FF2B5EF4-FFF2-40B4-BE49-F238E27FC236}">
                <a16:creationId xmlns:a16="http://schemas.microsoft.com/office/drawing/2014/main" id="{19A892E8-7B7E-5143-AADB-F5BB16E762F3}"/>
              </a:ext>
            </a:extLst>
          </p:cNvPr>
          <p:cNvSpPr txBox="1"/>
          <p:nvPr/>
        </p:nvSpPr>
        <p:spPr>
          <a:xfrm rot="16200000">
            <a:off x="10452715" y="5123692"/>
            <a:ext cx="2790497" cy="261610"/>
          </a:xfrm>
          <a:prstGeom prst="rect">
            <a:avLst/>
          </a:prstGeom>
          <a:noFill/>
        </p:spPr>
        <p:txBody>
          <a:bodyPr wrap="square" rtlCol="0">
            <a:spAutoFit/>
          </a:bodyPr>
          <a:lstStyle/>
          <a:p>
            <a:r>
              <a:rPr lang="sv-SE" sz="1100" dirty="0">
                <a:solidFill>
                  <a:srgbClr val="FFFFFF"/>
                </a:solidFill>
                <a:latin typeface="Arial" panose="020B0604020202020204" pitchFamily="34" charset="0"/>
                <a:cs typeface="Arial" panose="020B0604020202020204" pitchFamily="34" charset="0"/>
              </a:rPr>
              <a:t>Foto: </a:t>
            </a:r>
            <a:r>
              <a:rPr lang="sv-SE" sz="1100" dirty="0" err="1">
                <a:solidFill>
                  <a:srgbClr val="FFFFFF"/>
                </a:solidFill>
                <a:latin typeface="Arial" panose="020B0604020202020204" pitchFamily="34" charset="0"/>
                <a:cs typeface="Arial" panose="020B0604020202020204" pitchFamily="34" charset="0"/>
              </a:rPr>
              <a:t>Ranita</a:t>
            </a:r>
            <a:r>
              <a:rPr lang="sv-SE" sz="1100" dirty="0">
                <a:solidFill>
                  <a:srgbClr val="FFFFFF"/>
                </a:solidFill>
                <a:latin typeface="Arial" panose="020B0604020202020204" pitchFamily="34" charset="0"/>
                <a:cs typeface="Arial" panose="020B0604020202020204" pitchFamily="34" charset="0"/>
              </a:rPr>
              <a:t> Roy</a:t>
            </a:r>
          </a:p>
        </p:txBody>
      </p:sp>
    </p:spTree>
    <p:extLst>
      <p:ext uri="{BB962C8B-B14F-4D97-AF65-F5344CB8AC3E}">
        <p14:creationId xmlns:p14="http://schemas.microsoft.com/office/powerpoint/2010/main" val="3028071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3" name="Bildobjekt 2" descr="En bild som visar tråd, frukt, nöt, olika&#10;&#10;Automatiskt genererad beskrivning">
            <a:extLst>
              <a:ext uri="{FF2B5EF4-FFF2-40B4-BE49-F238E27FC236}">
                <a16:creationId xmlns:a16="http://schemas.microsoft.com/office/drawing/2014/main" id="{18C2A5E4-EDC9-E54E-8B04-005729E444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12192001" cy="6858000"/>
          </a:xfrm>
          <a:prstGeom prst="rect">
            <a:avLst/>
          </a:prstGeom>
        </p:spPr>
      </p:pic>
      <p:sp>
        <p:nvSpPr>
          <p:cNvPr id="144" name="Google Shape;144;p23"/>
          <p:cNvSpPr txBox="1">
            <a:spLocks noGrp="1"/>
          </p:cNvSpPr>
          <p:nvPr>
            <p:ph type="ctrTitle"/>
          </p:nvPr>
        </p:nvSpPr>
        <p:spPr>
          <a:xfrm>
            <a:off x="719666" y="473760"/>
            <a:ext cx="6439891" cy="914400"/>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 sz="3200" dirty="0">
                <a:solidFill>
                  <a:srgbClr val="FFFFFF"/>
                </a:solidFill>
                <a:effectLst>
                  <a:outerShdw blurRad="50800" dist="50800" dir="5400000" algn="ctr" rotWithShape="0">
                    <a:schemeClr val="bg1">
                      <a:lumMod val="10000"/>
                      <a:alpha val="30000"/>
                    </a:schemeClr>
                  </a:outerShdw>
                </a:effectLst>
                <a:latin typeface="Arial" panose="020B0604020202020204" pitchFamily="34" charset="0"/>
                <a:cs typeface="Arial" panose="020B0604020202020204" pitchFamily="34" charset="0"/>
              </a:rPr>
              <a:t>Så bidrar Fairtrade-</a:t>
            </a:r>
            <a:r>
              <a:rPr lang="en" sz="3200" dirty="0" err="1">
                <a:solidFill>
                  <a:srgbClr val="FFFFFF"/>
                </a:solidFill>
                <a:effectLst>
                  <a:outerShdw blurRad="50800" dist="50800" dir="5400000" algn="ctr" rotWithShape="0">
                    <a:schemeClr val="bg1">
                      <a:lumMod val="10000"/>
                      <a:alpha val="30000"/>
                    </a:schemeClr>
                  </a:outerShdw>
                </a:effectLst>
                <a:latin typeface="Arial" panose="020B0604020202020204" pitchFamily="34" charset="0"/>
                <a:cs typeface="Arial" panose="020B0604020202020204" pitchFamily="34" charset="0"/>
              </a:rPr>
              <a:t>certifierade</a:t>
            </a:r>
            <a:r>
              <a:rPr lang="en" sz="3200" dirty="0">
                <a:solidFill>
                  <a:srgbClr val="FFFFFF"/>
                </a:solidFill>
                <a:effectLst>
                  <a:outerShdw blurRad="50800" dist="50800" dir="5400000" algn="ctr" rotWithShape="0">
                    <a:schemeClr val="bg1">
                      <a:lumMod val="10000"/>
                      <a:alpha val="30000"/>
                    </a:schemeClr>
                  </a:outerShdw>
                </a:effectLst>
                <a:latin typeface="Arial" panose="020B0604020202020204" pitchFamily="34" charset="0"/>
                <a:cs typeface="Arial" panose="020B0604020202020204" pitchFamily="34" charset="0"/>
              </a:rPr>
              <a:t> </a:t>
            </a:r>
            <a:r>
              <a:rPr lang="en" sz="3200" dirty="0" err="1">
                <a:solidFill>
                  <a:srgbClr val="FFFFFF"/>
                </a:solidFill>
                <a:effectLst>
                  <a:outerShdw blurRad="50800" dist="50800" dir="5400000" algn="ctr" rotWithShape="0">
                    <a:schemeClr val="bg1">
                      <a:lumMod val="10000"/>
                      <a:alpha val="30000"/>
                    </a:schemeClr>
                  </a:outerShdw>
                </a:effectLst>
                <a:latin typeface="Arial" panose="020B0604020202020204" pitchFamily="34" charset="0"/>
                <a:cs typeface="Arial" panose="020B0604020202020204" pitchFamily="34" charset="0"/>
              </a:rPr>
              <a:t>varor</a:t>
            </a:r>
            <a:r>
              <a:rPr lang="en" sz="3200" dirty="0">
                <a:solidFill>
                  <a:srgbClr val="FFFFFF"/>
                </a:solidFill>
                <a:effectLst>
                  <a:outerShdw blurRad="50800" dist="50800" dir="5400000" algn="ctr" rotWithShape="0">
                    <a:schemeClr val="bg1">
                      <a:lumMod val="10000"/>
                      <a:alpha val="30000"/>
                    </a:schemeClr>
                  </a:outerShdw>
                </a:effectLst>
                <a:latin typeface="Arial" panose="020B0604020202020204" pitchFamily="34" charset="0"/>
                <a:cs typeface="Arial" panose="020B0604020202020204" pitchFamily="34" charset="0"/>
              </a:rPr>
              <a:t> till hållbar utveckling</a:t>
            </a:r>
            <a:endParaRPr sz="3200" dirty="0">
              <a:solidFill>
                <a:srgbClr val="FFFFFF"/>
              </a:solidFill>
              <a:effectLst>
                <a:outerShdw blurRad="50800" dist="50800" dir="5400000" algn="ctr" rotWithShape="0">
                  <a:schemeClr val="bg1">
                    <a:lumMod val="10000"/>
                    <a:alpha val="30000"/>
                  </a:schemeClr>
                </a:outerShdw>
              </a:effectLst>
              <a:latin typeface="Arial" panose="020B0604020202020204" pitchFamily="34" charset="0"/>
              <a:cs typeface="Arial" panose="020B0604020202020204" pitchFamily="34" charset="0"/>
            </a:endParaRPr>
          </a:p>
        </p:txBody>
      </p:sp>
      <p:sp>
        <p:nvSpPr>
          <p:cNvPr id="141" name="Google Shape;141;p23"/>
          <p:cNvSpPr/>
          <p:nvPr/>
        </p:nvSpPr>
        <p:spPr>
          <a:xfrm>
            <a:off x="4308940" y="2053616"/>
            <a:ext cx="3396422" cy="5471991"/>
          </a:xfrm>
          <a:prstGeom prst="rect">
            <a:avLst/>
          </a:prstGeom>
          <a:solidFill>
            <a:schemeClr val="bg1">
              <a:alpha val="80060"/>
            </a:schemeClr>
          </a:solidFill>
          <a:ln>
            <a:noFill/>
          </a:ln>
        </p:spPr>
        <p:txBody>
          <a:bodyPr spcFirstLastPara="1" wrap="square" lIns="121900" tIns="121900" rIns="121900" bIns="121900" anchor="t" anchorCtr="0">
            <a:noAutofit/>
          </a:bodyPr>
          <a:lstStyle/>
          <a:p>
            <a:pPr lvl="0"/>
            <a:r>
              <a:rPr lang="en-SG" sz="2000" b="1" dirty="0" err="1">
                <a:latin typeface="Arial" panose="020B0604020202020204" pitchFamily="34" charset="0"/>
                <a:cs typeface="Arial" panose="020B0604020202020204" pitchFamily="34" charset="0"/>
              </a:rPr>
              <a:t>Inflytande</a:t>
            </a:r>
            <a:r>
              <a:rPr lang="en-SG" sz="2000" b="1" dirty="0">
                <a:latin typeface="Arial" panose="020B0604020202020204" pitchFamily="34" charset="0"/>
                <a:cs typeface="Arial" panose="020B0604020202020204" pitchFamily="34" charset="0"/>
              </a:rPr>
              <a:t> </a:t>
            </a:r>
            <a:r>
              <a:rPr lang="en-SG" sz="2000" b="1" dirty="0" err="1">
                <a:latin typeface="Arial" panose="020B0604020202020204" pitchFamily="34" charset="0"/>
                <a:cs typeface="Arial" panose="020B0604020202020204" pitchFamily="34" charset="0"/>
              </a:rPr>
              <a:t>och</a:t>
            </a:r>
            <a:r>
              <a:rPr lang="en-SG" sz="2000" b="1" dirty="0">
                <a:latin typeface="Arial" panose="020B0604020202020204" pitchFamily="34" charset="0"/>
                <a:cs typeface="Arial" panose="020B0604020202020204" pitchFamily="34" charset="0"/>
              </a:rPr>
              <a:t> </a:t>
            </a:r>
            <a:r>
              <a:rPr lang="en-SG" sz="2000" b="1" dirty="0" err="1">
                <a:latin typeface="Arial" panose="020B0604020202020204" pitchFamily="34" charset="0"/>
                <a:cs typeface="Arial" panose="020B0604020202020204" pitchFamily="34" charset="0"/>
              </a:rPr>
              <a:t>röst</a:t>
            </a:r>
            <a:br>
              <a:rPr lang="en-SG" sz="2000" b="1" dirty="0">
                <a:latin typeface="Arial" panose="020B0604020202020204" pitchFamily="34" charset="0"/>
                <a:cs typeface="Arial" panose="020B0604020202020204" pitchFamily="34" charset="0"/>
              </a:rPr>
            </a:br>
            <a:endParaRPr lang="en-SG" sz="2000" b="1"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Odlarna äger hälften av </a:t>
            </a:r>
            <a:r>
              <a:rPr lang="sv-SE"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Fairtrade</a:t>
            </a:r>
            <a:r>
              <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International.</a:t>
            </a:r>
          </a:p>
          <a:p>
            <a:pPr marL="342900" lvl="0" indent="-342900">
              <a:buFont typeface="Arial" panose="020B0604020202020204" pitchFamily="34" charset="0"/>
              <a:buChar char="•"/>
            </a:pPr>
            <a:endPar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Odlarna beslutar själva hur Fairtrade-premien används, </a:t>
            </a:r>
            <a:br>
              <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 ex i investeringar i lokal-samhälle och </a:t>
            </a:r>
            <a:r>
              <a:rPr lang="sv-SE"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verksamhets-utveckling</a:t>
            </a:r>
            <a:r>
              <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sv-SE"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endPar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Odlarna är delaktiga i kriterieutveckling och frågor som rör exempelvis revidering av minimipriset. Årligen investeras 30 000 timmar </a:t>
            </a:r>
            <a:br>
              <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 utveckling av kriterier.</a:t>
            </a:r>
          </a:p>
          <a:p>
            <a:pPr marL="0" indent="0">
              <a:buSzPts val="1800"/>
              <a:buNone/>
            </a:pPr>
            <a:endParaRPr lang="en-SG" sz="1400" dirty="0"/>
          </a:p>
        </p:txBody>
      </p:sp>
      <p:sp>
        <p:nvSpPr>
          <p:cNvPr id="142" name="Google Shape;142;p23"/>
          <p:cNvSpPr/>
          <p:nvPr/>
        </p:nvSpPr>
        <p:spPr>
          <a:xfrm>
            <a:off x="7932080" y="2053616"/>
            <a:ext cx="3574120" cy="5471991"/>
          </a:xfrm>
          <a:prstGeom prst="rect">
            <a:avLst/>
          </a:prstGeom>
          <a:solidFill>
            <a:srgbClr val="FF8000">
              <a:alpha val="80000"/>
            </a:srgbClr>
          </a:solidFill>
          <a:ln>
            <a:noFill/>
          </a:ln>
        </p:spPr>
        <p:txBody>
          <a:bodyPr spcFirstLastPara="1" wrap="square" lIns="121900" tIns="121900" rIns="121900" bIns="121900" anchor="t" anchorCtr="0">
            <a:noAutofit/>
          </a:bodyPr>
          <a:lstStyle/>
          <a:p>
            <a:pPr marL="0" indent="0">
              <a:buSzPts val="1800"/>
              <a:buNone/>
            </a:pPr>
            <a:r>
              <a:rPr lang="en-SG" sz="2000" b="1" dirty="0" err="1">
                <a:latin typeface="Arial" panose="020B0604020202020204" pitchFamily="34" charset="0"/>
                <a:cs typeface="Arial" panose="020B0604020202020204" pitchFamily="34" charset="0"/>
              </a:rPr>
              <a:t>Trygghet</a:t>
            </a:r>
            <a:r>
              <a:rPr lang="en-SG" sz="2000" b="1" dirty="0">
                <a:latin typeface="Arial" panose="020B0604020202020204" pitchFamily="34" charset="0"/>
                <a:cs typeface="Arial" panose="020B0604020202020204" pitchFamily="34" charset="0"/>
              </a:rPr>
              <a:t> &amp; </a:t>
            </a:r>
            <a:r>
              <a:rPr lang="en-SG" sz="2000" b="1" dirty="0" err="1">
                <a:latin typeface="Arial" panose="020B0604020202020204" pitchFamily="34" charset="0"/>
                <a:cs typeface="Arial" panose="020B0604020202020204" pitchFamily="34" charset="0"/>
              </a:rPr>
              <a:t>förutsägbarhet</a:t>
            </a:r>
            <a:br>
              <a:rPr lang="en-SG" sz="2000" b="1" dirty="0">
                <a:latin typeface="Arial" panose="020B0604020202020204" pitchFamily="34" charset="0"/>
                <a:cs typeface="Arial" panose="020B0604020202020204" pitchFamily="34" charset="0"/>
              </a:rPr>
            </a:br>
            <a:endParaRPr lang="en-SG" sz="2000" b="1"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Odlarna får ett garanterat minimipris för råvaran, vilket ger trygghet vid fallande världsmarknadspriser.</a:t>
            </a:r>
          </a:p>
          <a:p>
            <a:pPr marL="342900" lvl="0" indent="-342900">
              <a:buFont typeface="Arial" panose="020B0604020202020204" pitchFamily="34" charset="0"/>
              <a:buChar char="•"/>
            </a:pPr>
            <a:endPar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sv-SE" sz="1600" dirty="0">
                <a:solidFill>
                  <a:srgbClr val="000000"/>
                </a:solidFill>
                <a:latin typeface="Arial" panose="020B0604020202020204" pitchFamily="34" charset="0"/>
                <a:cs typeface="Arial" panose="020B0604020202020204" pitchFamily="34" charset="0"/>
              </a:rPr>
              <a:t>Alla anställda på plantager </a:t>
            </a:r>
            <a:br>
              <a:rPr lang="sv-SE" sz="1600" dirty="0">
                <a:solidFill>
                  <a:srgbClr val="000000"/>
                </a:solidFill>
                <a:latin typeface="Arial" panose="020B0604020202020204" pitchFamily="34" charset="0"/>
                <a:cs typeface="Arial" panose="020B0604020202020204" pitchFamily="34" charset="0"/>
              </a:rPr>
            </a:br>
            <a:r>
              <a:rPr lang="sv-SE" sz="1600" dirty="0">
                <a:solidFill>
                  <a:srgbClr val="000000"/>
                </a:solidFill>
                <a:latin typeface="Arial" panose="020B0604020202020204" pitchFamily="34" charset="0"/>
                <a:cs typeface="Arial" panose="020B0604020202020204" pitchFamily="34" charset="0"/>
              </a:rPr>
              <a:t>har rätt till socialförsäkring, tjänstledighet, betald lunch, raster och sjukfrånvaro. </a:t>
            </a:r>
          </a:p>
          <a:p>
            <a:pPr marL="342900" lvl="0" indent="-342900">
              <a:buFont typeface="Arial" panose="020B0604020202020204" pitchFamily="34" charset="0"/>
              <a:buChar char="•"/>
            </a:pPr>
            <a:endParaRPr lang="sv-SE" sz="1600" dirty="0">
              <a:solidFill>
                <a:srgbClr val="000000"/>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sv-SE" sz="1600" dirty="0">
                <a:solidFill>
                  <a:srgbClr val="000000"/>
                </a:solidFill>
                <a:latin typeface="Arial" panose="020B0604020202020204" pitchFamily="34" charset="0"/>
                <a:cs typeface="Arial" panose="020B0604020202020204" pitchFamily="34" charset="0"/>
              </a:rPr>
              <a:t>Vid ekologisk odling får kaffeodlaren ett ekologisk prispåslag.</a:t>
            </a:r>
          </a:p>
          <a:p>
            <a:pPr marL="342900" lvl="0" indent="-342900">
              <a:buFont typeface="Wingdings" panose="05000000000000000000" pitchFamily="2" charset="2"/>
              <a:buChar char=""/>
            </a:pPr>
            <a:endParaRPr lang="sv-SE" sz="1800" dirty="0">
              <a:solidFill>
                <a:srgbClr val="000000"/>
              </a:solidFill>
              <a:effectLst/>
              <a:latin typeface="Arial" panose="020B0604020202020204" pitchFamily="34" charset="0"/>
              <a:ea typeface="Calibri" panose="020F0502020204030204" pitchFamily="34" charset="0"/>
              <a:cs typeface="Segoe UI" panose="020B0502040204020203" pitchFamily="34" charset="0"/>
            </a:endParaRPr>
          </a:p>
          <a:p>
            <a:pPr marL="0" indent="0">
              <a:spcBef>
                <a:spcPts val="800"/>
              </a:spcBef>
              <a:spcAft>
                <a:spcPts val="800"/>
              </a:spcAft>
              <a:buNone/>
            </a:pPr>
            <a:endParaRPr lang="sv-SE" sz="1400" dirty="0"/>
          </a:p>
        </p:txBody>
      </p:sp>
      <p:sp>
        <p:nvSpPr>
          <p:cNvPr id="143" name="Google Shape;143;p23"/>
          <p:cNvSpPr/>
          <p:nvPr/>
        </p:nvSpPr>
        <p:spPr>
          <a:xfrm>
            <a:off x="685800" y="2053616"/>
            <a:ext cx="3396422" cy="5471991"/>
          </a:xfrm>
          <a:prstGeom prst="rect">
            <a:avLst/>
          </a:prstGeom>
          <a:solidFill>
            <a:schemeClr val="accent2">
              <a:alpha val="80000"/>
            </a:schemeClr>
          </a:solidFill>
          <a:ln>
            <a:noFill/>
          </a:ln>
        </p:spPr>
        <p:txBody>
          <a:bodyPr spcFirstLastPara="1" wrap="square" lIns="121900" tIns="121900" rIns="121900" bIns="121900" anchor="t" anchorCtr="0">
            <a:noAutofit/>
          </a:bodyPr>
          <a:lstStyle/>
          <a:p>
            <a:pPr marL="0" indent="0">
              <a:buSzPts val="1800"/>
              <a:buNone/>
            </a:pPr>
            <a:r>
              <a:rPr lang="en-SG" sz="2000" b="1" dirty="0" err="1">
                <a:latin typeface="Arial" panose="020B0604020202020204" pitchFamily="34" charset="0"/>
                <a:cs typeface="Arial" panose="020B0604020202020204" pitchFamily="34" charset="0"/>
              </a:rPr>
              <a:t>Hållbarhet</a:t>
            </a:r>
            <a:r>
              <a:rPr lang="en-SG" sz="2000" b="1" dirty="0">
                <a:latin typeface="Arial" panose="020B0604020202020204" pitchFamily="34" charset="0"/>
                <a:cs typeface="Arial" panose="020B0604020202020204" pitchFamily="34" charset="0"/>
              </a:rPr>
              <a:t> </a:t>
            </a:r>
            <a:r>
              <a:rPr lang="en-SG" sz="2000" b="1" dirty="0" err="1">
                <a:latin typeface="Arial" panose="020B0604020202020204" pitchFamily="34" charset="0"/>
                <a:cs typeface="Arial" panose="020B0604020202020204" pitchFamily="34" charset="0"/>
              </a:rPr>
              <a:t>och</a:t>
            </a:r>
            <a:r>
              <a:rPr lang="en-SG" sz="2000" b="1" dirty="0">
                <a:latin typeface="Arial" panose="020B0604020202020204" pitchFamily="34" charset="0"/>
                <a:cs typeface="Arial" panose="020B0604020202020204" pitchFamily="34" charset="0"/>
              </a:rPr>
              <a:t> </a:t>
            </a:r>
            <a:r>
              <a:rPr lang="en-SG" sz="2000" b="1" dirty="0" err="1">
                <a:latin typeface="Arial" panose="020B0604020202020204" pitchFamily="34" charset="0"/>
                <a:cs typeface="Arial" panose="020B0604020202020204" pitchFamily="34" charset="0"/>
              </a:rPr>
              <a:t>ekonomi</a:t>
            </a:r>
            <a:br>
              <a:rPr lang="en-SG" sz="2000" b="1" dirty="0">
                <a:latin typeface="Arial" panose="020B0604020202020204" pitchFamily="34" charset="0"/>
                <a:cs typeface="Arial" panose="020B0604020202020204" pitchFamily="34" charset="0"/>
              </a:rPr>
            </a:br>
            <a:endParaRPr lang="en-SG" sz="2000" b="1"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Omfattande kriterier för social, ekonomisk och miljömässig hållbar utveckling. </a:t>
            </a:r>
            <a:br>
              <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endPar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Fairtrade-premier ger ökade inkomster och investeringar </a:t>
            </a:r>
            <a:br>
              <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 ökad produktivitet, skolor, sjukvård, klimatanpassning mm.</a:t>
            </a:r>
            <a:br>
              <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endPar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Utbildning och stöd till odlare med exempelvis klimatfrågor, administration, jämställdhet och ledarskap. </a:t>
            </a:r>
          </a:p>
        </p:txBody>
      </p:sp>
      <p:sp>
        <p:nvSpPr>
          <p:cNvPr id="15" name="textruta 14">
            <a:extLst>
              <a:ext uri="{FF2B5EF4-FFF2-40B4-BE49-F238E27FC236}">
                <a16:creationId xmlns:a16="http://schemas.microsoft.com/office/drawing/2014/main" id="{27552FFB-20F0-1443-91B6-CED17F4F735A}"/>
              </a:ext>
            </a:extLst>
          </p:cNvPr>
          <p:cNvSpPr txBox="1"/>
          <p:nvPr/>
        </p:nvSpPr>
        <p:spPr>
          <a:xfrm rot="16200000">
            <a:off x="10536887" y="5038392"/>
            <a:ext cx="2790497" cy="430887"/>
          </a:xfrm>
          <a:prstGeom prst="rect">
            <a:avLst/>
          </a:prstGeom>
          <a:noFill/>
        </p:spPr>
        <p:txBody>
          <a:bodyPr wrap="square" rtlCol="0">
            <a:spAutoFit/>
          </a:bodyPr>
          <a:lstStyle/>
          <a:p>
            <a:r>
              <a:rPr lang="sv-SE" sz="1100" dirty="0">
                <a:solidFill>
                  <a:srgbClr val="FFFFFF"/>
                </a:solidFill>
                <a:latin typeface="Arial" panose="020B0604020202020204" pitchFamily="34" charset="0"/>
                <a:cs typeface="Arial" panose="020B0604020202020204" pitchFamily="34" charset="0"/>
              </a:rPr>
              <a:t>Foto: Francis </a:t>
            </a:r>
            <a:r>
              <a:rPr lang="sv-SE" sz="1100" dirty="0" err="1">
                <a:solidFill>
                  <a:srgbClr val="FFFFFF"/>
                </a:solidFill>
                <a:latin typeface="Arial" panose="020B0604020202020204" pitchFamily="34" charset="0"/>
                <a:cs typeface="Arial" panose="020B0604020202020204" pitchFamily="34" charset="0"/>
              </a:rPr>
              <a:t>Kokoroko</a:t>
            </a:r>
            <a:endParaRPr lang="sv-SE" sz="1100" dirty="0">
              <a:solidFill>
                <a:srgbClr val="FFFFFF"/>
              </a:solidFill>
              <a:latin typeface="Arial" panose="020B0604020202020204" pitchFamily="34" charset="0"/>
              <a:cs typeface="Arial" panose="020B0604020202020204" pitchFamily="34" charset="0"/>
            </a:endParaRPr>
          </a:p>
          <a:p>
            <a:endParaRPr lang="sv-SE" sz="1100" dirty="0">
              <a:solidFill>
                <a:srgbClr val="FFFFFF"/>
              </a:solidFill>
            </a:endParaRPr>
          </a:p>
        </p:txBody>
      </p:sp>
    </p:spTree>
    <p:extLst>
      <p:ext uri="{BB962C8B-B14F-4D97-AF65-F5344CB8AC3E}">
        <p14:creationId xmlns:p14="http://schemas.microsoft.com/office/powerpoint/2010/main" val="268784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A63DD08-E8DF-F64A-AAB1-D8868F890C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0" y="2023534"/>
            <a:ext cx="11036131" cy="3828626"/>
          </a:xfrm>
          <a:prstGeom prst="rect">
            <a:avLst/>
          </a:prstGeom>
        </p:spPr>
      </p:pic>
      <p:sp>
        <p:nvSpPr>
          <p:cNvPr id="7" name="Google Shape;67;p1">
            <a:extLst>
              <a:ext uri="{FF2B5EF4-FFF2-40B4-BE49-F238E27FC236}">
                <a16:creationId xmlns:a16="http://schemas.microsoft.com/office/drawing/2014/main" id="{DB39C106-488A-554F-B480-44C930147F78}"/>
              </a:ext>
            </a:extLst>
          </p:cNvPr>
          <p:cNvSpPr txBox="1">
            <a:spLocks/>
          </p:cNvSpPr>
          <p:nvPr/>
        </p:nvSpPr>
        <p:spPr>
          <a:xfrm>
            <a:off x="2311211" y="952818"/>
            <a:ext cx="7569578" cy="466531"/>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pPr>
              <a:lnSpc>
                <a:spcPct val="100000"/>
              </a:lnSpc>
              <a:defRPr/>
            </a:pPr>
            <a:r>
              <a:rPr lang="sv-SE" sz="2800" dirty="0">
                <a:solidFill>
                  <a:srgbClr val="001A6D"/>
                </a:solidFill>
                <a:latin typeface="Arial"/>
                <a:cs typeface="Arial"/>
              </a:rPr>
              <a:t>Finns beslut att ställa krav på "principer för rättvis handel, </a:t>
            </a:r>
            <a:r>
              <a:rPr lang="sv-SE" sz="2800" dirty="0" err="1">
                <a:solidFill>
                  <a:srgbClr val="001A6D"/>
                </a:solidFill>
                <a:latin typeface="Arial"/>
                <a:cs typeface="Arial"/>
              </a:rPr>
              <a:t>Fairtrade</a:t>
            </a:r>
            <a:r>
              <a:rPr lang="sv-SE" sz="2800" dirty="0">
                <a:solidFill>
                  <a:srgbClr val="001A6D"/>
                </a:solidFill>
                <a:latin typeface="Arial"/>
                <a:cs typeface="Arial"/>
              </a:rPr>
              <a:t> eller motsvarande"?</a:t>
            </a: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sv-SE" sz="4000" b="1" i="0" u="none" strike="noStrike" kern="1200" cap="none" spc="0" normalizeH="0" baseline="0" noProof="0" dirty="0">
              <a:ln>
                <a:noFill/>
              </a:ln>
              <a:solidFill>
                <a:srgbClr val="001A6D"/>
              </a:solidFill>
              <a:effectLst/>
              <a:uLnTx/>
              <a:uFillTx/>
              <a:latin typeface="Alegreya Sans"/>
              <a:ea typeface="+mj-ea"/>
              <a:cs typeface="+mj-cs"/>
            </a:endParaRPr>
          </a:p>
        </p:txBody>
      </p:sp>
    </p:spTree>
    <p:extLst>
      <p:ext uri="{BB962C8B-B14F-4D97-AF65-F5344CB8AC3E}">
        <p14:creationId xmlns:p14="http://schemas.microsoft.com/office/powerpoint/2010/main" val="1673623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71000"/>
          </a:schemeClr>
        </a:solidFill>
        <a:effectLst/>
      </p:bgPr>
    </p:bg>
    <p:spTree>
      <p:nvGrpSpPr>
        <p:cNvPr id="1" name=""/>
        <p:cNvGrpSpPr/>
        <p:nvPr/>
      </p:nvGrpSpPr>
      <p:grpSpPr>
        <a:xfrm>
          <a:off x="0" y="0"/>
          <a:ext cx="0" cy="0"/>
          <a:chOff x="0" y="0"/>
          <a:chExt cx="0" cy="0"/>
        </a:xfrm>
      </p:grpSpPr>
      <p:pic>
        <p:nvPicPr>
          <p:cNvPr id="9" name="Bildobjekt 8" descr="En bild som visar träd, utomhus, natur, grön&#10;&#10;Automatiskt genererad beskrivning">
            <a:extLst>
              <a:ext uri="{FF2B5EF4-FFF2-40B4-BE49-F238E27FC236}">
                <a16:creationId xmlns:a16="http://schemas.microsoft.com/office/drawing/2014/main" id="{9300EEB9-D39A-3543-AD40-3A7D0E2713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6712" y="-1392190"/>
            <a:ext cx="12465424" cy="8318921"/>
          </a:xfrm>
          <a:prstGeom prst="rect">
            <a:avLst/>
          </a:prstGeom>
        </p:spPr>
      </p:pic>
      <p:sp>
        <p:nvSpPr>
          <p:cNvPr id="7" name="Rektangel 6">
            <a:extLst>
              <a:ext uri="{FF2B5EF4-FFF2-40B4-BE49-F238E27FC236}">
                <a16:creationId xmlns:a16="http://schemas.microsoft.com/office/drawing/2014/main" id="{C76418DF-9BCA-7040-8B2F-59DC288809E8}"/>
              </a:ext>
            </a:extLst>
          </p:cNvPr>
          <p:cNvSpPr/>
          <p:nvPr/>
        </p:nvSpPr>
        <p:spPr>
          <a:xfrm>
            <a:off x="-541865" y="1468069"/>
            <a:ext cx="8077199" cy="3542243"/>
          </a:xfrm>
          <a:prstGeom prst="rect">
            <a:avLst/>
          </a:prstGeom>
          <a:solidFill>
            <a:schemeClr val="bg1">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Google Shape;178;p26">
            <a:extLst>
              <a:ext uri="{FF2B5EF4-FFF2-40B4-BE49-F238E27FC236}">
                <a16:creationId xmlns:a16="http://schemas.microsoft.com/office/drawing/2014/main" id="{A81E2747-9AA6-934B-A1DF-31C777DB7387}"/>
              </a:ext>
            </a:extLst>
          </p:cNvPr>
          <p:cNvSpPr/>
          <p:nvPr/>
        </p:nvSpPr>
        <p:spPr>
          <a:xfrm>
            <a:off x="128566" y="1910081"/>
            <a:ext cx="6757297" cy="2823882"/>
          </a:xfrm>
          <a:prstGeom prst="rect">
            <a:avLst/>
          </a:prstGeom>
          <a:noFill/>
          <a:ln>
            <a:noFill/>
          </a:ln>
        </p:spPr>
        <p:txBody>
          <a:bodyPr spcFirstLastPara="1" wrap="square" lIns="121900" tIns="121900" rIns="121900" bIns="121900" anchor="ctr" anchorCtr="0">
            <a:noAutofit/>
          </a:bodyPr>
          <a:lstStyle/>
          <a:p>
            <a:pPr lvl="1">
              <a:spcBef>
                <a:spcPts val="0"/>
              </a:spcBef>
              <a:spcAft>
                <a:spcPts val="0"/>
              </a:spcAft>
              <a:buSzPts val="3600"/>
            </a:pPr>
            <a:r>
              <a:rPr lang="en-US" sz="3200" b="1" dirty="0" err="1">
                <a:solidFill>
                  <a:srgbClr val="FFFFFF"/>
                </a:solidFill>
                <a:latin typeface="Arial" panose="020B0604020202020204" pitchFamily="34" charset="0"/>
                <a:cs typeface="Arial" panose="020B0604020202020204" pitchFamily="34" charset="0"/>
              </a:rPr>
              <a:t>Två</a:t>
            </a:r>
            <a:r>
              <a:rPr lang="en-US" sz="3200" b="1" dirty="0">
                <a:solidFill>
                  <a:srgbClr val="FFFFFF"/>
                </a:solidFill>
                <a:latin typeface="Arial" panose="020B0604020202020204" pitchFamily="34" charset="0"/>
                <a:cs typeface="Arial" panose="020B0604020202020204" pitchFamily="34" charset="0"/>
              </a:rPr>
              <a:t> </a:t>
            </a:r>
            <a:r>
              <a:rPr lang="en-US" sz="3200" b="1" dirty="0" err="1">
                <a:solidFill>
                  <a:srgbClr val="FFFFFF"/>
                </a:solidFill>
                <a:latin typeface="Arial" panose="020B0604020202020204" pitchFamily="34" charset="0"/>
                <a:cs typeface="Arial" panose="020B0604020202020204" pitchFamily="34" charset="0"/>
              </a:rPr>
              <a:t>verktyg</a:t>
            </a:r>
            <a:r>
              <a:rPr lang="en-US" sz="3200" b="1" dirty="0">
                <a:solidFill>
                  <a:srgbClr val="FFFFFF"/>
                </a:solidFill>
                <a:latin typeface="Arial" panose="020B0604020202020204" pitchFamily="34" charset="0"/>
                <a:cs typeface="Arial" panose="020B0604020202020204" pitchFamily="34" charset="0"/>
              </a:rPr>
              <a:t>:</a:t>
            </a:r>
          </a:p>
          <a:p>
            <a:pPr lvl="1">
              <a:spcBef>
                <a:spcPts val="0"/>
              </a:spcBef>
              <a:spcAft>
                <a:spcPts val="0"/>
              </a:spcAft>
              <a:buSzPts val="3600"/>
            </a:pPr>
            <a:br>
              <a:rPr lang="en-US" sz="4000" b="1" dirty="0">
                <a:solidFill>
                  <a:srgbClr val="FFFFFF"/>
                </a:solidFill>
                <a:latin typeface="Arial" panose="020B0604020202020204" pitchFamily="34" charset="0"/>
                <a:cs typeface="Arial" panose="020B0604020202020204" pitchFamily="34" charset="0"/>
              </a:rPr>
            </a:br>
            <a:r>
              <a:rPr lang="en-US" sz="2400" dirty="0">
                <a:solidFill>
                  <a:srgbClr val="FFFFFF"/>
                </a:solidFill>
                <a:latin typeface="Arial" panose="020B0604020202020204" pitchFamily="34" charset="0"/>
                <a:cs typeface="Arial" panose="020B0604020202020204" pitchFamily="34" charset="0"/>
              </a:rPr>
              <a:t>1. </a:t>
            </a:r>
            <a:r>
              <a:rPr lang="en-US" sz="2400" dirty="0" err="1">
                <a:solidFill>
                  <a:srgbClr val="FFFFFF"/>
                </a:solidFill>
                <a:latin typeface="Arial" panose="020B0604020202020204" pitchFamily="34" charset="0"/>
                <a:cs typeface="Arial" panose="020B0604020202020204" pitchFamily="34" charset="0"/>
              </a:rPr>
              <a:t>Fairtrades</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vägledning</a:t>
            </a:r>
            <a:r>
              <a:rPr lang="en-US" sz="2400" dirty="0">
                <a:solidFill>
                  <a:srgbClr val="FFFFFF"/>
                </a:solidFill>
                <a:latin typeface="Arial" panose="020B0604020202020204" pitchFamily="34" charset="0"/>
                <a:cs typeface="Arial" panose="020B0604020202020204" pitchFamily="34" charset="0"/>
              </a:rPr>
              <a:t> för </a:t>
            </a:r>
            <a:r>
              <a:rPr lang="en-US" sz="2400" dirty="0" err="1">
                <a:solidFill>
                  <a:srgbClr val="FFFFFF"/>
                </a:solidFill>
                <a:latin typeface="Arial" panose="020B0604020202020204" pitchFamily="34" charset="0"/>
                <a:cs typeface="Arial" panose="020B0604020202020204" pitchFamily="34" charset="0"/>
              </a:rPr>
              <a:t>upphandlare</a:t>
            </a:r>
            <a:br>
              <a:rPr lang="en-US" sz="2400" dirty="0">
                <a:solidFill>
                  <a:srgbClr val="FFFFFF"/>
                </a:solidFill>
                <a:latin typeface="Arial" panose="020B0604020202020204" pitchFamily="34" charset="0"/>
                <a:cs typeface="Arial" panose="020B0604020202020204" pitchFamily="34" charset="0"/>
              </a:rPr>
            </a:b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kontakt</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elisabet.lim@fairtrade.se</a:t>
            </a:r>
            <a:r>
              <a:rPr lang="en-US" sz="2400" dirty="0">
                <a:solidFill>
                  <a:srgbClr val="FFFFFF"/>
                </a:solidFill>
                <a:latin typeface="Arial" panose="020B0604020202020204" pitchFamily="34" charset="0"/>
                <a:cs typeface="Arial" panose="020B0604020202020204" pitchFamily="34" charset="0"/>
              </a:rPr>
              <a:t>)</a:t>
            </a:r>
          </a:p>
          <a:p>
            <a:pPr lvl="1">
              <a:spcBef>
                <a:spcPts val="0"/>
              </a:spcBef>
              <a:spcAft>
                <a:spcPts val="0"/>
              </a:spcAft>
              <a:buSzPts val="3600"/>
            </a:pPr>
            <a:br>
              <a:rPr lang="en-US" sz="2400" dirty="0">
                <a:solidFill>
                  <a:srgbClr val="FFFFFF"/>
                </a:solidFill>
                <a:latin typeface="Arial" panose="020B0604020202020204" pitchFamily="34" charset="0"/>
                <a:cs typeface="Arial" panose="020B0604020202020204" pitchFamily="34" charset="0"/>
              </a:rPr>
            </a:br>
            <a:r>
              <a:rPr lang="en-US" sz="2400" dirty="0">
                <a:solidFill>
                  <a:srgbClr val="FFFFFF"/>
                </a:solidFill>
                <a:latin typeface="Arial" panose="020B0604020202020204" pitchFamily="34" charset="0"/>
                <a:cs typeface="Arial" panose="020B0604020202020204" pitchFamily="34" charset="0"/>
              </a:rPr>
              <a:t>2. Fairtrade City/Region </a:t>
            </a:r>
            <a:br>
              <a:rPr lang="en-US" sz="2400" dirty="0">
                <a:solidFill>
                  <a:srgbClr val="FFFFFF"/>
                </a:solidFill>
                <a:latin typeface="Arial" panose="020B0604020202020204" pitchFamily="34" charset="0"/>
                <a:cs typeface="Arial" panose="020B0604020202020204" pitchFamily="34" charset="0"/>
              </a:rPr>
            </a:br>
            <a:r>
              <a:rPr lang="en-US" sz="2400" dirty="0">
                <a:solidFill>
                  <a:srgbClr val="FFFFFF"/>
                </a:solidFill>
                <a:latin typeface="Arial" panose="020B0604020202020204" pitchFamily="34" charset="0"/>
                <a:cs typeface="Arial" panose="020B0604020202020204" pitchFamily="34" charset="0"/>
              </a:rPr>
              <a:t>(</a:t>
            </a:r>
            <a:r>
              <a:rPr lang="en-US" sz="2400" dirty="0" err="1">
                <a:solidFill>
                  <a:srgbClr val="FFFFFF"/>
                </a:solidFill>
                <a:latin typeface="Arial" panose="020B0604020202020204" pitchFamily="34" charset="0"/>
                <a:cs typeface="Arial" panose="020B0604020202020204" pitchFamily="34" charset="0"/>
              </a:rPr>
              <a:t>kontakt</a:t>
            </a:r>
            <a:r>
              <a:rPr lang="en-US" sz="2400" dirty="0">
                <a:solidFill>
                  <a:srgbClr val="FFFFFF"/>
                </a:solidFill>
                <a:latin typeface="Arial" panose="020B0604020202020204" pitchFamily="34" charset="0"/>
                <a:cs typeface="Arial" panose="020B0604020202020204" pitchFamily="34" charset="0"/>
              </a:rPr>
              <a:t>: anneli.ortqvist@fairtrade.se)</a:t>
            </a:r>
          </a:p>
          <a:p>
            <a:pPr lvl="1">
              <a:spcBef>
                <a:spcPts val="0"/>
              </a:spcBef>
              <a:spcAft>
                <a:spcPts val="0"/>
              </a:spcAft>
              <a:buSzPts val="3600"/>
            </a:pPr>
            <a:endParaRPr lang="en-US" sz="2400" b="1" dirty="0">
              <a:solidFill>
                <a:schemeClr val="bg1"/>
              </a:solidFill>
              <a:latin typeface="Exo 2 Semi Bold" pitchFamily="2" charset="77"/>
            </a:endParaRPr>
          </a:p>
        </p:txBody>
      </p:sp>
      <p:sp>
        <p:nvSpPr>
          <p:cNvPr id="12" name="textruta 11">
            <a:extLst>
              <a:ext uri="{FF2B5EF4-FFF2-40B4-BE49-F238E27FC236}">
                <a16:creationId xmlns:a16="http://schemas.microsoft.com/office/drawing/2014/main" id="{EE84FEE9-1CEC-7F4E-B0C2-5DE1946FB676}"/>
              </a:ext>
            </a:extLst>
          </p:cNvPr>
          <p:cNvSpPr txBox="1"/>
          <p:nvPr/>
        </p:nvSpPr>
        <p:spPr>
          <a:xfrm rot="16200000">
            <a:off x="10452715" y="5123692"/>
            <a:ext cx="2790497" cy="261610"/>
          </a:xfrm>
          <a:prstGeom prst="rect">
            <a:avLst/>
          </a:prstGeom>
          <a:noFill/>
        </p:spPr>
        <p:txBody>
          <a:bodyPr wrap="square" rtlCol="0">
            <a:spAutoFit/>
          </a:bodyPr>
          <a:lstStyle/>
          <a:p>
            <a:r>
              <a:rPr lang="sv-SE" sz="1100" dirty="0">
                <a:solidFill>
                  <a:srgbClr val="FFFFFF"/>
                </a:solidFill>
                <a:latin typeface="Arial" panose="020B0604020202020204" pitchFamily="34" charset="0"/>
                <a:cs typeface="Arial" panose="020B0604020202020204" pitchFamily="34" charset="0"/>
              </a:rPr>
              <a:t>Foto: </a:t>
            </a:r>
            <a:r>
              <a:rPr lang="sv-SE" sz="1100" dirty="0" err="1">
                <a:solidFill>
                  <a:srgbClr val="FFFFFF"/>
                </a:solidFill>
                <a:latin typeface="Arial" panose="020B0604020202020204" pitchFamily="34" charset="0"/>
                <a:cs typeface="Arial" panose="020B0604020202020204" pitchFamily="34" charset="0"/>
              </a:rPr>
              <a:t>Ranita</a:t>
            </a:r>
            <a:r>
              <a:rPr lang="sv-SE" sz="1100" dirty="0">
                <a:solidFill>
                  <a:srgbClr val="FFFFFF"/>
                </a:solidFill>
                <a:latin typeface="Arial" panose="020B0604020202020204" pitchFamily="34" charset="0"/>
                <a:cs typeface="Arial" panose="020B0604020202020204" pitchFamily="34" charset="0"/>
              </a:rPr>
              <a:t> Roy</a:t>
            </a:r>
          </a:p>
        </p:txBody>
      </p:sp>
    </p:spTree>
    <p:extLst>
      <p:ext uri="{BB962C8B-B14F-4D97-AF65-F5344CB8AC3E}">
        <p14:creationId xmlns:p14="http://schemas.microsoft.com/office/powerpoint/2010/main" val="3887660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00AA77D8-F0EF-3B49-9570-B5636B37EF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723" y="-5"/>
            <a:ext cx="12972449" cy="8658263"/>
          </a:xfrm>
          <a:prstGeom prst="rect">
            <a:avLst/>
          </a:prstGeom>
        </p:spPr>
      </p:pic>
      <p:sp>
        <p:nvSpPr>
          <p:cNvPr id="7" name="Google Shape;67;p1">
            <a:extLst>
              <a:ext uri="{FF2B5EF4-FFF2-40B4-BE49-F238E27FC236}">
                <a16:creationId xmlns:a16="http://schemas.microsoft.com/office/drawing/2014/main" id="{68800E87-1D34-4222-8682-F0F1A5163FC4}"/>
              </a:ext>
            </a:extLst>
          </p:cNvPr>
          <p:cNvSpPr txBox="1">
            <a:spLocks/>
          </p:cNvSpPr>
          <p:nvPr/>
        </p:nvSpPr>
        <p:spPr>
          <a:xfrm>
            <a:off x="685800" y="558800"/>
            <a:ext cx="9067800" cy="466531"/>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sv-SE" sz="3200" u="none" strike="noStrike" kern="1200" cap="none" spc="0" normalizeH="0" baseline="0" noProof="0" dirty="0">
                <a:ln>
                  <a:noFill/>
                </a:ln>
                <a:solidFill>
                  <a:srgbClr val="FFFFFF"/>
                </a:solidFill>
                <a:effectLst>
                  <a:outerShdw blurRad="50800" dist="50800" dir="5400000" algn="ctr" rotWithShape="0">
                    <a:schemeClr val="bg1">
                      <a:lumMod val="10000"/>
                      <a:alpha val="5000"/>
                    </a:schemeClr>
                  </a:outerShdw>
                </a:effectLst>
                <a:uLnTx/>
                <a:uFillTx/>
                <a:latin typeface="Arial" panose="020B0604020202020204" pitchFamily="34" charset="0"/>
                <a:cs typeface="Arial" panose="020B0604020202020204" pitchFamily="34" charset="0"/>
              </a:rPr>
              <a:t>Två av rapportens rekommendationer till politiker, ledningsgrupper och inköpsenheter för upphandlande organisationer</a:t>
            </a:r>
          </a:p>
        </p:txBody>
      </p:sp>
      <p:sp>
        <p:nvSpPr>
          <p:cNvPr id="10" name="Rektangel 9">
            <a:extLst>
              <a:ext uri="{FF2B5EF4-FFF2-40B4-BE49-F238E27FC236}">
                <a16:creationId xmlns:a16="http://schemas.microsoft.com/office/drawing/2014/main" id="{7B6E67D3-F1B5-B64B-91F1-6743DCEEC4F4}"/>
              </a:ext>
            </a:extLst>
          </p:cNvPr>
          <p:cNvSpPr/>
          <p:nvPr/>
        </p:nvSpPr>
        <p:spPr>
          <a:xfrm>
            <a:off x="4707469" y="2615093"/>
            <a:ext cx="8077199" cy="2634192"/>
          </a:xfrm>
          <a:prstGeom prst="rect">
            <a:avLst/>
          </a:prstGeom>
          <a:solidFill>
            <a:schemeClr val="bg1">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Google Shape;67;p1">
            <a:extLst>
              <a:ext uri="{FF2B5EF4-FFF2-40B4-BE49-F238E27FC236}">
                <a16:creationId xmlns:a16="http://schemas.microsoft.com/office/drawing/2014/main" id="{74025B23-2274-408B-8E30-BA2D593D5A88}"/>
              </a:ext>
            </a:extLst>
          </p:cNvPr>
          <p:cNvSpPr txBox="1">
            <a:spLocks/>
          </p:cNvSpPr>
          <p:nvPr/>
        </p:nvSpPr>
        <p:spPr>
          <a:xfrm>
            <a:off x="5067303" y="2982177"/>
            <a:ext cx="6927879" cy="466531"/>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sv-SE" sz="2400" b="0" u="none" strike="noStrike" kern="1200" cap="none" spc="0" normalizeH="0" baseline="0" noProof="0" dirty="0">
                <a:ln>
                  <a:noFill/>
                </a:ln>
                <a:solidFill>
                  <a:srgbClr val="FFFFFF"/>
                </a:solidFill>
                <a:effectLst>
                  <a:outerShdw blurRad="50800" dist="50800" dir="5400000" algn="ctr" rotWithShape="0">
                    <a:schemeClr val="bg1">
                      <a:lumMod val="10000"/>
                      <a:alpha val="7000"/>
                    </a:schemeClr>
                  </a:outerShdw>
                </a:effectLst>
                <a:uLnTx/>
                <a:uFillTx/>
                <a:latin typeface="Arial" panose="020B0604020202020204" pitchFamily="34" charset="0"/>
                <a:cs typeface="Arial" panose="020B0604020202020204" pitchFamily="34" charset="0"/>
              </a:rPr>
              <a:t>”Säkerställ att hållbarhetskrav ställs </a:t>
            </a:r>
          </a:p>
          <a:p>
            <a:pPr marL="0" marR="0" lvl="0" indent="0" defTabSz="914400" rtl="0" eaLnBrk="0" fontAlgn="base" latinLnBrk="0" hangingPunct="0">
              <a:lnSpc>
                <a:spcPct val="100000"/>
              </a:lnSpc>
              <a:spcBef>
                <a:spcPct val="0"/>
              </a:spcBef>
              <a:spcAft>
                <a:spcPct val="0"/>
              </a:spcAft>
              <a:buClrTx/>
              <a:buSzTx/>
              <a:buFontTx/>
              <a:buNone/>
              <a:tabLst/>
              <a:defRPr/>
            </a:pPr>
            <a:r>
              <a:rPr kumimoji="0" lang="sv-SE" sz="2400" b="0" u="none" strike="noStrike" kern="1200" cap="none" spc="0" normalizeH="0" baseline="0" noProof="0" dirty="0">
                <a:ln>
                  <a:noFill/>
                </a:ln>
                <a:solidFill>
                  <a:srgbClr val="FFFFFF"/>
                </a:solidFill>
                <a:effectLst>
                  <a:outerShdw blurRad="50800" dist="50800" dir="5400000" algn="ctr" rotWithShape="0">
                    <a:schemeClr val="bg1">
                      <a:lumMod val="10000"/>
                      <a:alpha val="7000"/>
                    </a:schemeClr>
                  </a:outerShdw>
                </a:effectLst>
                <a:uLnTx/>
                <a:uFillTx/>
                <a:latin typeface="Arial" panose="020B0604020202020204" pitchFamily="34" charset="0"/>
                <a:cs typeface="Arial" panose="020B0604020202020204" pitchFamily="34" charset="0"/>
              </a:rPr>
              <a:t>och följs upp vad gäller högriskprodukter. </a:t>
            </a:r>
          </a:p>
          <a:p>
            <a:pPr marL="0" marR="0" lvl="0" indent="0" defTabSz="914400" rtl="0" eaLnBrk="0" fontAlgn="base" latinLnBrk="0" hangingPunct="0">
              <a:lnSpc>
                <a:spcPct val="100000"/>
              </a:lnSpc>
              <a:spcBef>
                <a:spcPct val="0"/>
              </a:spcBef>
              <a:spcAft>
                <a:spcPct val="0"/>
              </a:spcAft>
              <a:buClrTx/>
              <a:buSzTx/>
              <a:buFontTx/>
              <a:buNone/>
              <a:tabLst/>
              <a:defRPr/>
            </a:pPr>
            <a:endParaRPr kumimoji="0" lang="sv-SE" sz="2400" b="0" u="none" strike="noStrike" kern="1200" cap="none" spc="0" normalizeH="0" baseline="0" noProof="0" dirty="0">
              <a:ln>
                <a:noFill/>
              </a:ln>
              <a:solidFill>
                <a:srgbClr val="FFFFFF"/>
              </a:solidFill>
              <a:effectLst>
                <a:outerShdw blurRad="50800" dist="50800" dir="5400000" algn="ctr" rotWithShape="0">
                  <a:schemeClr val="bg1">
                    <a:lumMod val="10000"/>
                    <a:alpha val="7000"/>
                  </a:schemeClr>
                </a:outerShdw>
              </a:effectLst>
              <a:uLnTx/>
              <a:uFillTx/>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defRPr/>
            </a:pPr>
            <a:r>
              <a:rPr lang="sv-SE" sz="2400" b="0" dirty="0">
                <a:solidFill>
                  <a:srgbClr val="FFFFFF"/>
                </a:solidFill>
                <a:effectLst>
                  <a:outerShdw blurRad="50800" dist="50800" dir="5400000" algn="ctr" rotWithShape="0">
                    <a:schemeClr val="bg1">
                      <a:lumMod val="10000"/>
                      <a:alpha val="7000"/>
                    </a:schemeClr>
                  </a:outerShdw>
                </a:effectLst>
                <a:latin typeface="Arial" panose="020B0604020202020204" pitchFamily="34" charset="0"/>
                <a:cs typeface="Arial" panose="020B0604020202020204" pitchFamily="34" charset="0"/>
              </a:rPr>
              <a:t>”</a:t>
            </a:r>
            <a:r>
              <a:rPr kumimoji="0" lang="sv-SE" sz="2400" b="0" u="none" strike="noStrike" kern="1200" cap="none" spc="0" normalizeH="0" baseline="0" noProof="0" dirty="0">
                <a:ln>
                  <a:noFill/>
                </a:ln>
                <a:solidFill>
                  <a:srgbClr val="FFFFFF"/>
                </a:solidFill>
                <a:effectLst>
                  <a:outerShdw blurRad="50800" dist="50800" dir="5400000" algn="ctr" rotWithShape="0">
                    <a:schemeClr val="bg1">
                      <a:lumMod val="10000"/>
                      <a:alpha val="7000"/>
                    </a:schemeClr>
                  </a:outerShdw>
                </a:effectLst>
                <a:uLnTx/>
                <a:uFillTx/>
                <a:latin typeface="Arial" panose="020B0604020202020204" pitchFamily="34" charset="0"/>
                <a:cs typeface="Arial" panose="020B0604020202020204" pitchFamily="34" charset="0"/>
              </a:rPr>
              <a:t>Låt 2022 bli året då Sveriges upphandlande</a:t>
            </a:r>
          </a:p>
          <a:p>
            <a:pPr marL="0" marR="0" lvl="0" indent="0" defTabSz="914400" rtl="0" eaLnBrk="0" fontAlgn="base" latinLnBrk="0" hangingPunct="0">
              <a:lnSpc>
                <a:spcPct val="100000"/>
              </a:lnSpc>
              <a:spcBef>
                <a:spcPct val="0"/>
              </a:spcBef>
              <a:spcAft>
                <a:spcPct val="0"/>
              </a:spcAft>
              <a:buClrTx/>
              <a:buSzTx/>
              <a:buFontTx/>
              <a:buNone/>
              <a:tabLst/>
              <a:defRPr/>
            </a:pPr>
            <a:r>
              <a:rPr kumimoji="0" lang="sv-SE" sz="2400" b="0" u="none" strike="noStrike" kern="1200" cap="none" spc="0" normalizeH="0" baseline="0" noProof="0" dirty="0" err="1">
                <a:ln>
                  <a:noFill/>
                </a:ln>
                <a:solidFill>
                  <a:srgbClr val="FFFFFF"/>
                </a:solidFill>
                <a:effectLst>
                  <a:outerShdw blurRad="50800" dist="50800" dir="5400000" algn="ctr" rotWithShape="0">
                    <a:schemeClr val="bg1">
                      <a:lumMod val="10000"/>
                      <a:alpha val="7000"/>
                    </a:schemeClr>
                  </a:outerShdw>
                </a:effectLst>
                <a:uLnTx/>
                <a:uFillTx/>
                <a:latin typeface="Arial" panose="020B0604020202020204" pitchFamily="34" charset="0"/>
                <a:cs typeface="Arial" panose="020B0604020202020204" pitchFamily="34" charset="0"/>
              </a:rPr>
              <a:t>organisationear</a:t>
            </a:r>
            <a:r>
              <a:rPr kumimoji="0" lang="sv-SE" sz="2400" b="0" u="none" strike="noStrike" kern="1200" cap="none" spc="0" normalizeH="0" baseline="0" noProof="0" dirty="0">
                <a:ln>
                  <a:noFill/>
                </a:ln>
                <a:solidFill>
                  <a:srgbClr val="FFFFFF"/>
                </a:solidFill>
                <a:effectLst>
                  <a:outerShdw blurRad="50800" dist="50800" dir="5400000" algn="ctr" rotWithShape="0">
                    <a:schemeClr val="bg1">
                      <a:lumMod val="10000"/>
                      <a:alpha val="7000"/>
                    </a:schemeClr>
                  </a:outerShdw>
                </a:effectLst>
                <a:uLnTx/>
                <a:uFillTx/>
                <a:latin typeface="Arial" panose="020B0604020202020204" pitchFamily="34" charset="0"/>
                <a:cs typeface="Arial" panose="020B0604020202020204" pitchFamily="34" charset="0"/>
              </a:rPr>
              <a:t> växlar upp hållbarhetsarbetet.” </a:t>
            </a:r>
          </a:p>
        </p:txBody>
      </p:sp>
      <p:sp>
        <p:nvSpPr>
          <p:cNvPr id="16" name="textruta 15">
            <a:extLst>
              <a:ext uri="{FF2B5EF4-FFF2-40B4-BE49-F238E27FC236}">
                <a16:creationId xmlns:a16="http://schemas.microsoft.com/office/drawing/2014/main" id="{7F998E40-1AEC-6141-9436-406F38808F25}"/>
              </a:ext>
            </a:extLst>
          </p:cNvPr>
          <p:cNvSpPr txBox="1"/>
          <p:nvPr/>
        </p:nvSpPr>
        <p:spPr>
          <a:xfrm rot="16200000">
            <a:off x="-995232" y="5044900"/>
            <a:ext cx="2790497" cy="430887"/>
          </a:xfrm>
          <a:prstGeom prst="rect">
            <a:avLst/>
          </a:prstGeom>
          <a:noFill/>
        </p:spPr>
        <p:txBody>
          <a:bodyPr wrap="square" rtlCol="0">
            <a:spAutoFit/>
          </a:bodyPr>
          <a:lstStyle/>
          <a:p>
            <a:r>
              <a:rPr lang="sv-SE" sz="1100" dirty="0">
                <a:solidFill>
                  <a:srgbClr val="FFFFFF"/>
                </a:solidFill>
                <a:latin typeface="Exo 2" pitchFamily="2" charset="77"/>
              </a:rPr>
              <a:t>Foto: Rosa </a:t>
            </a:r>
            <a:r>
              <a:rPr lang="sv-SE" sz="1100" dirty="0" err="1">
                <a:solidFill>
                  <a:srgbClr val="FFFFFF"/>
                </a:solidFill>
                <a:latin typeface="Exo 2" pitchFamily="2" charset="77"/>
              </a:rPr>
              <a:t>Panggabean</a:t>
            </a:r>
            <a:endParaRPr lang="sv-SE" sz="1100" dirty="0">
              <a:solidFill>
                <a:srgbClr val="FFFFFF"/>
              </a:solidFill>
              <a:latin typeface="Exo 2" pitchFamily="2" charset="77"/>
            </a:endParaRPr>
          </a:p>
          <a:p>
            <a:endParaRPr lang="sv-SE" sz="1100" dirty="0">
              <a:solidFill>
                <a:srgbClr val="FFFFFF"/>
              </a:solidFill>
            </a:endParaRPr>
          </a:p>
        </p:txBody>
      </p:sp>
    </p:spTree>
    <p:extLst>
      <p:ext uri="{BB962C8B-B14F-4D97-AF65-F5344CB8AC3E}">
        <p14:creationId xmlns:p14="http://schemas.microsoft.com/office/powerpoint/2010/main" val="1892423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Bildobjekt 11" descr="En bild som visar scen, pir, av trä, trä&#10;&#10;Automatiskt genererad beskrivning">
            <a:extLst>
              <a:ext uri="{FF2B5EF4-FFF2-40B4-BE49-F238E27FC236}">
                <a16:creationId xmlns:a16="http://schemas.microsoft.com/office/drawing/2014/main" id="{74B3A5E0-4E46-8747-A71A-631557B16C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Google Shape;67;p1">
            <a:extLst>
              <a:ext uri="{FF2B5EF4-FFF2-40B4-BE49-F238E27FC236}">
                <a16:creationId xmlns:a16="http://schemas.microsoft.com/office/drawing/2014/main" id="{6E252CAF-4748-49DD-B9E6-A12D97167B5C}"/>
              </a:ext>
            </a:extLst>
          </p:cNvPr>
          <p:cNvSpPr txBox="1">
            <a:spLocks/>
          </p:cNvSpPr>
          <p:nvPr/>
        </p:nvSpPr>
        <p:spPr>
          <a:xfrm>
            <a:off x="685800" y="517596"/>
            <a:ext cx="7570788" cy="750817"/>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3200" u="none" strike="noStrike" kern="1200" cap="none" spc="0" normalizeH="0" baseline="0" noProof="0" dirty="0">
                <a:ln>
                  <a:noFill/>
                </a:ln>
                <a:solidFill>
                  <a:srgbClr val="FFFFFF"/>
                </a:solidFill>
                <a:effectLst>
                  <a:outerShdw blurRad="50800" dist="50800" dir="5400000" algn="ctr" rotWithShape="0">
                    <a:schemeClr val="bg1">
                      <a:lumMod val="10000"/>
                      <a:alpha val="6000"/>
                    </a:schemeClr>
                  </a:outerShdw>
                </a:effectLst>
                <a:uLnTx/>
                <a:uFillTx/>
                <a:latin typeface="Arial" panose="020B0604020202020204" pitchFamily="34" charset="0"/>
                <a:cs typeface="Arial" panose="020B0604020202020204" pitchFamily="34" charset="0"/>
              </a:rPr>
              <a:t>Två av rapportens rekommendationer till regering och riksdag</a:t>
            </a:r>
          </a:p>
        </p:txBody>
      </p:sp>
      <p:sp>
        <p:nvSpPr>
          <p:cNvPr id="7" name="textruta 6">
            <a:extLst>
              <a:ext uri="{FF2B5EF4-FFF2-40B4-BE49-F238E27FC236}">
                <a16:creationId xmlns:a16="http://schemas.microsoft.com/office/drawing/2014/main" id="{2660BA96-F806-AC49-8A5F-37952DB15320}"/>
              </a:ext>
            </a:extLst>
          </p:cNvPr>
          <p:cNvSpPr txBox="1"/>
          <p:nvPr/>
        </p:nvSpPr>
        <p:spPr>
          <a:xfrm rot="16200000">
            <a:off x="-995232" y="5044900"/>
            <a:ext cx="2790497" cy="430887"/>
          </a:xfrm>
          <a:prstGeom prst="rect">
            <a:avLst/>
          </a:prstGeom>
          <a:noFill/>
        </p:spPr>
        <p:txBody>
          <a:bodyPr wrap="square" rtlCol="0">
            <a:spAutoFit/>
          </a:bodyPr>
          <a:lstStyle/>
          <a:p>
            <a:r>
              <a:rPr lang="sv-SE" sz="1100" dirty="0">
                <a:solidFill>
                  <a:srgbClr val="FFFFFF"/>
                </a:solidFill>
                <a:latin typeface="Exo 2" pitchFamily="2" charset="77"/>
              </a:rPr>
              <a:t>Foto: </a:t>
            </a:r>
            <a:r>
              <a:rPr lang="sv-SE" sz="1100" dirty="0" err="1">
                <a:solidFill>
                  <a:srgbClr val="FFFFFF"/>
                </a:solidFill>
                <a:latin typeface="Exo 2" pitchFamily="2" charset="77"/>
              </a:rPr>
              <a:t>Fairtrade</a:t>
            </a:r>
            <a:r>
              <a:rPr lang="sv-SE" sz="1100" dirty="0">
                <a:solidFill>
                  <a:srgbClr val="FFFFFF"/>
                </a:solidFill>
                <a:latin typeface="Exo 2" pitchFamily="2" charset="77"/>
              </a:rPr>
              <a:t> Sverige</a:t>
            </a:r>
          </a:p>
          <a:p>
            <a:endParaRPr lang="sv-SE" sz="1100" dirty="0">
              <a:solidFill>
                <a:srgbClr val="FFFFFF"/>
              </a:solidFill>
            </a:endParaRPr>
          </a:p>
        </p:txBody>
      </p:sp>
      <p:sp>
        <p:nvSpPr>
          <p:cNvPr id="10" name="Rektangel 9">
            <a:extLst>
              <a:ext uri="{FF2B5EF4-FFF2-40B4-BE49-F238E27FC236}">
                <a16:creationId xmlns:a16="http://schemas.microsoft.com/office/drawing/2014/main" id="{20A92353-0EC9-354F-B50B-37A1D88B2143}"/>
              </a:ext>
            </a:extLst>
          </p:cNvPr>
          <p:cNvSpPr/>
          <p:nvPr/>
        </p:nvSpPr>
        <p:spPr>
          <a:xfrm>
            <a:off x="-1575993" y="1949910"/>
            <a:ext cx="8649526" cy="3320282"/>
          </a:xfrm>
          <a:prstGeom prst="rect">
            <a:avLst/>
          </a:prstGeom>
          <a:solidFill>
            <a:schemeClr val="bg1">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1DA9E9FF-2E34-5B42-A1D6-5494C94368AA}"/>
              </a:ext>
            </a:extLst>
          </p:cNvPr>
          <p:cNvSpPr txBox="1"/>
          <p:nvPr/>
        </p:nvSpPr>
        <p:spPr>
          <a:xfrm>
            <a:off x="612648" y="1949910"/>
            <a:ext cx="6430479" cy="3425553"/>
          </a:xfrm>
          <a:prstGeom prst="rect">
            <a:avLst/>
          </a:prstGeom>
          <a:noFill/>
        </p:spPr>
        <p:txBody>
          <a:bodyPr wrap="square" rtlCol="0">
            <a:spAutoFit/>
          </a:bodyPr>
          <a:lstStyle/>
          <a:p>
            <a:pPr lvl="0">
              <a:lnSpc>
                <a:spcPct val="90000"/>
              </a:lnSpc>
              <a:defRPr/>
            </a:pPr>
            <a:endParaRPr lang="sv-SE" sz="2400" dirty="0">
              <a:solidFill>
                <a:srgbClr val="D4FF47"/>
              </a:solidFill>
              <a:latin typeface="Arial" panose="020B0604020202020204" pitchFamily="34" charset="0"/>
              <a:cs typeface="Arial" panose="020B0604020202020204" pitchFamily="34" charset="0"/>
            </a:endParaRPr>
          </a:p>
          <a:p>
            <a:pPr>
              <a:lnSpc>
                <a:spcPct val="90000"/>
              </a:lnSpc>
              <a:defRPr/>
            </a:pPr>
            <a:r>
              <a:rPr lang="sv-SE" sz="2400" dirty="0">
                <a:solidFill>
                  <a:srgbClr val="FFFFFF"/>
                </a:solidFill>
                <a:latin typeface="Arial" panose="020B0604020202020204" pitchFamily="34" charset="0"/>
                <a:cs typeface="Arial" panose="020B0604020202020204" pitchFamily="34" charset="0"/>
              </a:rPr>
              <a:t>”Säkerställ att myndigheter prioriterar riskanalyser och riskhantering vid offentlig upphandling.” </a:t>
            </a:r>
          </a:p>
          <a:p>
            <a:pPr lvl="0">
              <a:lnSpc>
                <a:spcPct val="90000"/>
              </a:lnSpc>
              <a:defRPr/>
            </a:pPr>
            <a:endParaRPr lang="sv-SE" dirty="0">
              <a:solidFill>
                <a:srgbClr val="FFFFFF"/>
              </a:solidFill>
              <a:latin typeface="Exo 2 Medium" pitchFamily="2" charset="77"/>
            </a:endParaRPr>
          </a:p>
          <a:p>
            <a:pPr lvl="0">
              <a:defRPr/>
            </a:pPr>
            <a:r>
              <a:rPr lang="sv-SE" dirty="0">
                <a:solidFill>
                  <a:srgbClr val="FFFFFF"/>
                </a:solidFill>
                <a:latin typeface="Arial" panose="020B0604020202020204" pitchFamily="34" charset="0"/>
                <a:cs typeface="Arial" panose="020B0604020202020204" pitchFamily="34" charset="0"/>
              </a:rPr>
              <a:t>”</a:t>
            </a:r>
            <a:r>
              <a:rPr lang="sv-SE" sz="2400" dirty="0">
                <a:solidFill>
                  <a:srgbClr val="FFFFFF"/>
                </a:solidFill>
                <a:latin typeface="Arial" panose="020B0604020202020204" pitchFamily="34" charset="0"/>
                <a:cs typeface="Arial" panose="020B0604020202020204" pitchFamily="34" charset="0"/>
              </a:rPr>
              <a:t>Modernisera LOU så att det framgår att upphandlande </a:t>
            </a:r>
            <a:r>
              <a:rPr lang="sv-SE" sz="2400" dirty="0" err="1">
                <a:solidFill>
                  <a:srgbClr val="FFFFFF"/>
                </a:solidFill>
                <a:latin typeface="Arial" panose="020B0604020202020204" pitchFamily="34" charset="0"/>
                <a:cs typeface="Arial" panose="020B0604020202020204" pitchFamily="34" charset="0"/>
              </a:rPr>
              <a:t>organiserationer</a:t>
            </a:r>
            <a:r>
              <a:rPr lang="sv-SE" sz="2400" dirty="0">
                <a:solidFill>
                  <a:srgbClr val="FFFFFF"/>
                </a:solidFill>
                <a:latin typeface="Arial" panose="020B0604020202020204" pitchFamily="34" charset="0"/>
                <a:cs typeface="Arial" panose="020B0604020202020204" pitchFamily="34" charset="0"/>
              </a:rPr>
              <a:t> ska ställa </a:t>
            </a:r>
          </a:p>
          <a:p>
            <a:pPr lvl="0">
              <a:defRPr/>
            </a:pPr>
            <a:r>
              <a:rPr lang="sv-SE" sz="2400" dirty="0">
                <a:solidFill>
                  <a:srgbClr val="FFFFFF"/>
                </a:solidFill>
                <a:latin typeface="Arial" panose="020B0604020202020204" pitchFamily="34" charset="0"/>
                <a:cs typeface="Arial" panose="020B0604020202020204" pitchFamily="34" charset="0"/>
              </a:rPr>
              <a:t>och följa upp hållbarhetskrav, även vad gäller mänskliga rättigheter.” </a:t>
            </a:r>
          </a:p>
          <a:p>
            <a:endParaRPr lang="sv-SE" dirty="0"/>
          </a:p>
        </p:txBody>
      </p:sp>
    </p:spTree>
    <p:extLst>
      <p:ext uri="{BB962C8B-B14F-4D97-AF65-F5344CB8AC3E}">
        <p14:creationId xmlns:p14="http://schemas.microsoft.com/office/powerpoint/2010/main" val="3865551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E5FE1CB4-6FA6-44D7-83F5-EAE33D9225E0}"/>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954E3F-1C73-42F9-8A2E-F979C9BC1C11}" type="slidenum">
              <a:rPr kumimoji="0" lang="en-US" sz="1400" b="1" i="0" u="none" strike="noStrike" kern="1200" cap="none" spc="0" normalizeH="0" baseline="0" noProof="0" smtClean="0">
                <a:ln>
                  <a:noFill/>
                </a:ln>
                <a:solidFill>
                  <a:srgbClr val="0FC0FC"/>
                </a:solidFill>
                <a:effectLst/>
                <a:uLnTx/>
                <a:uFillTx/>
                <a:latin typeface="Exo 2" panose="00000500000000000000" pitchFamily="50"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400" b="1" i="0" u="none" strike="noStrike" kern="1200" cap="none" spc="0" normalizeH="0" baseline="0" noProof="0">
              <a:ln>
                <a:noFill/>
              </a:ln>
              <a:solidFill>
                <a:srgbClr val="0FC0FC"/>
              </a:solidFill>
              <a:effectLst/>
              <a:uLnTx/>
              <a:uFillTx/>
              <a:latin typeface="Exo 2" panose="00000500000000000000" pitchFamily="50" charset="0"/>
              <a:ea typeface="+mn-ea"/>
              <a:cs typeface="+mn-cs"/>
            </a:endParaRPr>
          </a:p>
        </p:txBody>
      </p:sp>
      <p:sp>
        <p:nvSpPr>
          <p:cNvPr id="4" name="textruta 3">
            <a:extLst>
              <a:ext uri="{FF2B5EF4-FFF2-40B4-BE49-F238E27FC236}">
                <a16:creationId xmlns:a16="http://schemas.microsoft.com/office/drawing/2014/main" id="{B7D9CB5D-04E0-499C-A100-A313C3C14A21}"/>
              </a:ext>
            </a:extLst>
          </p:cNvPr>
          <p:cNvSpPr txBox="1"/>
          <p:nvPr/>
        </p:nvSpPr>
        <p:spPr>
          <a:xfrm>
            <a:off x="3048000" y="2551837"/>
            <a:ext cx="609600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001A6D"/>
                </a:solidFill>
                <a:effectLst/>
                <a:uLnTx/>
                <a:uFillTx/>
                <a:latin typeface="Arial" panose="020B0604020202020204" pitchFamily="34" charset="0"/>
                <a:ea typeface="Times New Roman" panose="02020603050405020304" pitchFamily="18" charset="0"/>
                <a:cs typeface="+mn-cs"/>
              </a:rPr>
              <a:t>Rekommendationer</a:t>
            </a:r>
            <a:endParaRPr kumimoji="0" lang="sv-SE" sz="1800" b="0" i="0" u="none" strike="noStrike" kern="1200" cap="none" spc="0" normalizeH="0" baseline="0" noProof="0" dirty="0">
              <a:ln>
                <a:noFill/>
              </a:ln>
              <a:solidFill>
                <a:srgbClr val="001A6D"/>
              </a:solidFill>
              <a:effectLst/>
              <a:uLnTx/>
              <a:uFillTx/>
              <a:latin typeface="Exo 2" pitchFamily="2" charset="0"/>
              <a:ea typeface="+mn-ea"/>
              <a:cs typeface="+mn-cs"/>
            </a:endParaRPr>
          </a:p>
        </p:txBody>
      </p:sp>
      <p:pic>
        <p:nvPicPr>
          <p:cNvPr id="10" name="Bildobjekt 9" descr="En bild som visar himmel, utomhus, ljus, sol&#10;&#10;Automatiskt genererad beskrivning">
            <a:extLst>
              <a:ext uri="{FF2B5EF4-FFF2-40B4-BE49-F238E27FC236}">
                <a16:creationId xmlns:a16="http://schemas.microsoft.com/office/drawing/2014/main" id="{9816CFB1-0076-4EF9-9FF5-D399E482F9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03197"/>
            <a:ext cx="12192001" cy="7061197"/>
          </a:xfrm>
          <a:prstGeom prst="rect">
            <a:avLst/>
          </a:prstGeom>
        </p:spPr>
      </p:pic>
      <p:sp>
        <p:nvSpPr>
          <p:cNvPr id="5" name="Google Shape;67;p1">
            <a:extLst>
              <a:ext uri="{FF2B5EF4-FFF2-40B4-BE49-F238E27FC236}">
                <a16:creationId xmlns:a16="http://schemas.microsoft.com/office/drawing/2014/main" id="{292D1CCF-886A-4754-9BBA-0FD0451C5B81}"/>
              </a:ext>
            </a:extLst>
          </p:cNvPr>
          <p:cNvSpPr txBox="1">
            <a:spLocks/>
          </p:cNvSpPr>
          <p:nvPr/>
        </p:nvSpPr>
        <p:spPr>
          <a:xfrm>
            <a:off x="685800" y="520013"/>
            <a:ext cx="6351675" cy="466531"/>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3200" u="none" strike="noStrike" kern="1200" cap="none" spc="0" normalizeH="0" baseline="0" noProof="0" dirty="0">
                <a:ln>
                  <a:noFill/>
                </a:ln>
                <a:solidFill>
                  <a:srgbClr val="D4FF47"/>
                </a:solidFill>
                <a:effectLst/>
                <a:uLnTx/>
                <a:uFillTx/>
                <a:latin typeface="Arial" panose="020B0604020202020204" pitchFamily="34" charset="0"/>
                <a:cs typeface="Arial" panose="020B0604020202020204" pitchFamily="34" charset="0"/>
              </a:rPr>
              <a:t>Rekommendationer till EU-parlamentariker och regeringen</a:t>
            </a:r>
          </a:p>
        </p:txBody>
      </p:sp>
      <p:sp>
        <p:nvSpPr>
          <p:cNvPr id="6" name="Google Shape;67;p1">
            <a:extLst>
              <a:ext uri="{FF2B5EF4-FFF2-40B4-BE49-F238E27FC236}">
                <a16:creationId xmlns:a16="http://schemas.microsoft.com/office/drawing/2014/main" id="{B198F5E6-C59B-4E40-9940-0A14B08FF884}"/>
              </a:ext>
            </a:extLst>
          </p:cNvPr>
          <p:cNvSpPr txBox="1">
            <a:spLocks/>
          </p:cNvSpPr>
          <p:nvPr/>
        </p:nvSpPr>
        <p:spPr>
          <a:xfrm>
            <a:off x="1092200" y="2454638"/>
            <a:ext cx="9601200" cy="466531"/>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sv-SE" sz="4000" b="1" i="0" u="none" strike="noStrike" kern="1200" cap="none" spc="0" normalizeH="0" baseline="0" noProof="0" dirty="0">
              <a:ln>
                <a:noFill/>
              </a:ln>
              <a:solidFill>
                <a:srgbClr val="D4FF47"/>
              </a:solidFill>
              <a:effectLst/>
              <a:uLnTx/>
              <a:uFillTx/>
              <a:latin typeface="Exo 2"/>
              <a:ea typeface="+mj-ea"/>
              <a:cs typeface="+mj-cs"/>
            </a:endParaRPr>
          </a:p>
        </p:txBody>
      </p:sp>
      <p:sp>
        <p:nvSpPr>
          <p:cNvPr id="7" name="Google Shape;67;p1">
            <a:extLst>
              <a:ext uri="{FF2B5EF4-FFF2-40B4-BE49-F238E27FC236}">
                <a16:creationId xmlns:a16="http://schemas.microsoft.com/office/drawing/2014/main" id="{902F34C2-6EBB-44B8-987B-55B18E3FC929}"/>
              </a:ext>
            </a:extLst>
          </p:cNvPr>
          <p:cNvSpPr txBox="1">
            <a:spLocks/>
          </p:cNvSpPr>
          <p:nvPr/>
        </p:nvSpPr>
        <p:spPr>
          <a:xfrm>
            <a:off x="990600" y="2503237"/>
            <a:ext cx="9601200" cy="466531"/>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sv-SE" sz="4000" b="1" i="0" u="none" strike="noStrike" kern="1200" cap="none" spc="0" normalizeH="0" baseline="0" noProof="0" dirty="0">
              <a:ln>
                <a:noFill/>
              </a:ln>
              <a:solidFill>
                <a:srgbClr val="D4FF47"/>
              </a:solidFill>
              <a:effectLst/>
              <a:uLnTx/>
              <a:uFillTx/>
              <a:latin typeface="Alegreya Sans"/>
              <a:ea typeface="+mj-ea"/>
              <a:cs typeface="+mj-cs"/>
            </a:endParaRPr>
          </a:p>
        </p:txBody>
      </p:sp>
      <p:sp>
        <p:nvSpPr>
          <p:cNvPr id="11" name="textruta 10">
            <a:extLst>
              <a:ext uri="{FF2B5EF4-FFF2-40B4-BE49-F238E27FC236}">
                <a16:creationId xmlns:a16="http://schemas.microsoft.com/office/drawing/2014/main" id="{C175DE5C-E719-9243-A81B-014D6D2D1A14}"/>
              </a:ext>
            </a:extLst>
          </p:cNvPr>
          <p:cNvSpPr txBox="1"/>
          <p:nvPr/>
        </p:nvSpPr>
        <p:spPr>
          <a:xfrm rot="16200000">
            <a:off x="10452715" y="5123692"/>
            <a:ext cx="2790497" cy="261610"/>
          </a:xfrm>
          <a:prstGeom prst="rect">
            <a:avLst/>
          </a:prstGeom>
          <a:noFill/>
        </p:spPr>
        <p:txBody>
          <a:bodyPr wrap="square" rtlCol="0">
            <a:spAutoFit/>
          </a:bodyPr>
          <a:lstStyle/>
          <a:p>
            <a:r>
              <a:rPr lang="sv-SE" sz="1100" dirty="0">
                <a:solidFill>
                  <a:srgbClr val="FFFFFF"/>
                </a:solidFill>
                <a:latin typeface="Arial" panose="020B0604020202020204" pitchFamily="34" charset="0"/>
                <a:cs typeface="Arial" panose="020B0604020202020204" pitchFamily="34" charset="0"/>
              </a:rPr>
              <a:t>Foto: </a:t>
            </a:r>
            <a:r>
              <a:rPr lang="sv-SE" sz="1100" dirty="0" err="1">
                <a:solidFill>
                  <a:srgbClr val="FFFFFF"/>
                </a:solidFill>
                <a:latin typeface="Arial" panose="020B0604020202020204" pitchFamily="34" charset="0"/>
                <a:cs typeface="Arial" panose="020B0604020202020204" pitchFamily="34" charset="0"/>
              </a:rPr>
              <a:t>Fairtrade</a:t>
            </a:r>
            <a:r>
              <a:rPr lang="sv-SE" sz="1100" dirty="0">
                <a:solidFill>
                  <a:srgbClr val="FFFFFF"/>
                </a:solidFill>
                <a:latin typeface="Arial" panose="020B0604020202020204" pitchFamily="34" charset="0"/>
                <a:cs typeface="Arial" panose="020B0604020202020204" pitchFamily="34" charset="0"/>
              </a:rPr>
              <a:t> Sverige</a:t>
            </a:r>
          </a:p>
        </p:txBody>
      </p:sp>
      <p:sp>
        <p:nvSpPr>
          <p:cNvPr id="12" name="Rektangel 11">
            <a:extLst>
              <a:ext uri="{FF2B5EF4-FFF2-40B4-BE49-F238E27FC236}">
                <a16:creationId xmlns:a16="http://schemas.microsoft.com/office/drawing/2014/main" id="{96A013A0-31C1-F64C-A173-6565AEEB740F}"/>
              </a:ext>
            </a:extLst>
          </p:cNvPr>
          <p:cNvSpPr/>
          <p:nvPr/>
        </p:nvSpPr>
        <p:spPr>
          <a:xfrm>
            <a:off x="-1575994" y="1949910"/>
            <a:ext cx="9074073" cy="2402634"/>
          </a:xfrm>
          <a:prstGeom prst="rect">
            <a:avLst/>
          </a:prstGeom>
          <a:solidFill>
            <a:schemeClr val="bg1">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DF5FFB7B-B5A0-7E4F-B2D3-880D0F4ABFB9}"/>
              </a:ext>
            </a:extLst>
          </p:cNvPr>
          <p:cNvSpPr txBox="1"/>
          <p:nvPr/>
        </p:nvSpPr>
        <p:spPr>
          <a:xfrm>
            <a:off x="637632" y="2186112"/>
            <a:ext cx="6707189" cy="2585323"/>
          </a:xfrm>
          <a:prstGeom prst="rect">
            <a:avLst/>
          </a:prstGeom>
          <a:noFill/>
        </p:spPr>
        <p:txBody>
          <a:bodyPr wrap="square" rtlCol="0">
            <a:spAutoFit/>
          </a:bodyPr>
          <a:lstStyle/>
          <a:p>
            <a:r>
              <a:rPr lang="sv-SE" sz="2400" dirty="0">
                <a:solidFill>
                  <a:srgbClr val="D4FF47"/>
                </a:solidFill>
                <a:latin typeface="Arial" panose="020B0604020202020204" pitchFamily="34" charset="0"/>
                <a:ea typeface="Calibri" panose="020F0502020204030204" pitchFamily="34" charset="0"/>
                <a:cs typeface="Arial" panose="020B0604020202020204" pitchFamily="34" charset="0"/>
              </a:rPr>
              <a:t>”Verka för en modernisering av EU-direktivet om  offentlig upphandling vad gäller hållbarhet.”</a:t>
            </a:r>
          </a:p>
          <a:p>
            <a:endParaRPr lang="sv-SE" sz="2400" dirty="0">
              <a:solidFill>
                <a:srgbClr val="D4FF47"/>
              </a:solidFill>
              <a:latin typeface="Arial" panose="020B0604020202020204" pitchFamily="34" charset="0"/>
              <a:ea typeface="Calibri" panose="020F0502020204030204" pitchFamily="34" charset="0"/>
              <a:cs typeface="Arial" panose="020B0604020202020204" pitchFamily="34" charset="0"/>
            </a:endParaRPr>
          </a:p>
          <a:p>
            <a:r>
              <a:rPr lang="sv-SE" sz="2400" dirty="0">
                <a:solidFill>
                  <a:srgbClr val="D4FF47"/>
                </a:solidFill>
                <a:latin typeface="Arial" panose="020B0604020202020204" pitchFamily="34" charset="0"/>
                <a:ea typeface="Calibri" panose="020F0502020204030204" pitchFamily="34" charset="0"/>
                <a:cs typeface="Arial" panose="020B0604020202020204" pitchFamily="34" charset="0"/>
              </a:rPr>
              <a:t>”Ta initiativ till en hållbarhetsutvärdering av den offentliga upphandlingen inom EU.”</a:t>
            </a:r>
          </a:p>
          <a:p>
            <a:endParaRPr lang="sv-SE" sz="2400" dirty="0">
              <a:solidFill>
                <a:srgbClr val="D4FF47"/>
              </a:solidFill>
              <a:latin typeface="Arial" panose="020B0604020202020204" pitchFamily="34" charset="0"/>
              <a:ea typeface="Calibri" panose="020F0502020204030204" pitchFamily="34" charset="0"/>
              <a:cs typeface="Arial" panose="020B0604020202020204" pitchFamily="34" charset="0"/>
            </a:endParaRPr>
          </a:p>
          <a:p>
            <a:endParaRPr lang="sv-SE" dirty="0"/>
          </a:p>
        </p:txBody>
      </p:sp>
    </p:spTree>
    <p:extLst>
      <p:ext uri="{BB962C8B-B14F-4D97-AF65-F5344CB8AC3E}">
        <p14:creationId xmlns:p14="http://schemas.microsoft.com/office/powerpoint/2010/main" val="3051650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38C0705-C4E8-0043-B8A8-515DE2F622D7}"/>
              </a:ext>
            </a:extLst>
          </p:cNvPr>
          <p:cNvSpPr>
            <a:spLocks noGrp="1"/>
          </p:cNvSpPr>
          <p:nvPr>
            <p:ph type="title"/>
          </p:nvPr>
        </p:nvSpPr>
        <p:spPr>
          <a:xfrm>
            <a:off x="685800" y="2774846"/>
            <a:ext cx="8229600" cy="1097280"/>
          </a:xfrm>
        </p:spPr>
        <p:txBody>
          <a:bodyPr/>
          <a:lstStyle/>
          <a:p>
            <a:r>
              <a:rPr lang="sv-SE" dirty="0">
                <a:latin typeface="Arial" panose="020B0604020202020204" pitchFamily="34" charset="0"/>
                <a:cs typeface="Arial" panose="020B0604020202020204" pitchFamily="34" charset="0"/>
              </a:rPr>
              <a:t>Varmt tack!</a:t>
            </a:r>
          </a:p>
        </p:txBody>
      </p:sp>
      <p:sp>
        <p:nvSpPr>
          <p:cNvPr id="6" name="textruta 5">
            <a:extLst>
              <a:ext uri="{FF2B5EF4-FFF2-40B4-BE49-F238E27FC236}">
                <a16:creationId xmlns:a16="http://schemas.microsoft.com/office/drawing/2014/main" id="{1251785D-170D-0B47-8174-9051DAADFE10}"/>
              </a:ext>
            </a:extLst>
          </p:cNvPr>
          <p:cNvSpPr txBox="1"/>
          <p:nvPr/>
        </p:nvSpPr>
        <p:spPr>
          <a:xfrm rot="16200000">
            <a:off x="10452715" y="5123692"/>
            <a:ext cx="2790497" cy="261610"/>
          </a:xfrm>
          <a:prstGeom prst="rect">
            <a:avLst/>
          </a:prstGeom>
          <a:noFill/>
        </p:spPr>
        <p:txBody>
          <a:bodyPr wrap="square" rtlCol="0">
            <a:spAutoFit/>
          </a:bodyPr>
          <a:lstStyle/>
          <a:p>
            <a:r>
              <a:rPr lang="sv-SE" sz="1100" dirty="0">
                <a:solidFill>
                  <a:srgbClr val="FFFFFF"/>
                </a:solidFill>
                <a:latin typeface="Arial" panose="020B0604020202020204" pitchFamily="34" charset="0"/>
                <a:cs typeface="Arial" panose="020B0604020202020204" pitchFamily="34" charset="0"/>
              </a:rPr>
              <a:t>Foto: </a:t>
            </a:r>
            <a:r>
              <a:rPr lang="sv-SE" sz="1100" dirty="0" err="1">
                <a:solidFill>
                  <a:srgbClr val="FFFFFF"/>
                </a:solidFill>
                <a:latin typeface="Arial" panose="020B0604020202020204" pitchFamily="34" charset="0"/>
                <a:cs typeface="Arial" panose="020B0604020202020204" pitchFamily="34" charset="0"/>
              </a:rPr>
              <a:t>Fairtrade</a:t>
            </a:r>
            <a:r>
              <a:rPr lang="sv-SE" sz="1100" dirty="0">
                <a:solidFill>
                  <a:srgbClr val="FFFFFF"/>
                </a:solidFill>
                <a:latin typeface="Arial" panose="020B0604020202020204" pitchFamily="34" charset="0"/>
                <a:cs typeface="Arial" panose="020B0604020202020204" pitchFamily="34" charset="0"/>
              </a:rPr>
              <a:t> International</a:t>
            </a:r>
          </a:p>
        </p:txBody>
      </p:sp>
      <p:sp>
        <p:nvSpPr>
          <p:cNvPr id="9" name="Rektangel 8">
            <a:extLst>
              <a:ext uri="{FF2B5EF4-FFF2-40B4-BE49-F238E27FC236}">
                <a16:creationId xmlns:a16="http://schemas.microsoft.com/office/drawing/2014/main" id="{F63B3322-2126-8447-BBDA-E9E56C95B07A}"/>
              </a:ext>
            </a:extLst>
          </p:cNvPr>
          <p:cNvSpPr/>
          <p:nvPr/>
        </p:nvSpPr>
        <p:spPr>
          <a:xfrm>
            <a:off x="-144461" y="3859248"/>
            <a:ext cx="9303278" cy="1257875"/>
          </a:xfrm>
          <a:prstGeom prst="rect">
            <a:avLst/>
          </a:prstGeom>
          <a:solidFill>
            <a:schemeClr val="bg1">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text 3">
            <a:extLst>
              <a:ext uri="{FF2B5EF4-FFF2-40B4-BE49-F238E27FC236}">
                <a16:creationId xmlns:a16="http://schemas.microsoft.com/office/drawing/2014/main" id="{9B7F0E15-D0CC-CD4D-AD92-2203C7D0E523}"/>
              </a:ext>
            </a:extLst>
          </p:cNvPr>
          <p:cNvSpPr>
            <a:spLocks noGrp="1"/>
          </p:cNvSpPr>
          <p:nvPr>
            <p:ph type="body" sz="quarter" idx="11"/>
          </p:nvPr>
        </p:nvSpPr>
        <p:spPr>
          <a:xfrm>
            <a:off x="545120" y="3970275"/>
            <a:ext cx="8229600" cy="894471"/>
          </a:xfrm>
          <a:noFill/>
        </p:spPr>
        <p:txBody>
          <a:bodyPr/>
          <a:lstStyle/>
          <a:p>
            <a:pPr>
              <a:lnSpc>
                <a:spcPct val="100000"/>
              </a:lnSpc>
            </a:pPr>
            <a:r>
              <a:rPr lang="sv-SE" sz="2400" dirty="0">
                <a:solidFill>
                  <a:srgbClr val="FFFFFF"/>
                </a:solidFill>
                <a:latin typeface="Arial" panose="020B0604020202020204" pitchFamily="34" charset="0"/>
                <a:cs typeface="Arial" panose="020B0604020202020204" pitchFamily="34" charset="0"/>
              </a:rPr>
              <a:t>Har du frågor om rapporten eller vill bjuda in oss för en presentation, kontakta: </a:t>
            </a:r>
            <a:r>
              <a:rPr lang="sv-SE" sz="2400" dirty="0">
                <a:solidFill>
                  <a:srgbClr val="FFFF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pontus.bjorkman@fairtrade.se</a:t>
            </a:r>
            <a:endParaRPr lang="sv-SE" sz="24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1227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sp>
        <p:nvSpPr>
          <p:cNvPr id="67" name="Google Shape;67;p1"/>
          <p:cNvSpPr txBox="1">
            <a:spLocks noGrp="1"/>
          </p:cNvSpPr>
          <p:nvPr>
            <p:ph type="title"/>
          </p:nvPr>
        </p:nvSpPr>
        <p:spPr>
          <a:xfrm>
            <a:off x="967627" y="932477"/>
            <a:ext cx="10856354" cy="466531"/>
          </a:xfrm>
          <a:prstGeom prst="rect">
            <a:avLst/>
          </a:prstGeom>
          <a:noFill/>
          <a:ln>
            <a:noFill/>
          </a:ln>
        </p:spPr>
        <p:txBody>
          <a:bodyPr spcFirstLastPara="1" wrap="square" lIns="0" tIns="0" rIns="0" bIns="0" anchor="t" anchorCtr="0">
            <a:noAutofit/>
          </a:bodyPr>
          <a:lstStyle/>
          <a:p>
            <a:pPr lvl="0"/>
            <a:r>
              <a:rPr lang="en" sz="3200" dirty="0" err="1">
                <a:latin typeface="Arial" panose="020B0604020202020204" pitchFamily="34" charset="0"/>
                <a:cs typeface="Arial" panose="020B0604020202020204" pitchFamily="34" charset="0"/>
              </a:rPr>
              <a:t>Rapporten</a:t>
            </a:r>
            <a:r>
              <a:rPr lang="en" sz="3200" dirty="0">
                <a:latin typeface="Arial" panose="020B0604020202020204" pitchFamily="34" charset="0"/>
                <a:cs typeface="Arial" panose="020B0604020202020204" pitchFamily="34" charset="0"/>
              </a:rPr>
              <a:t> </a:t>
            </a:r>
            <a:r>
              <a:rPr lang="en" sz="3200" dirty="0" err="1">
                <a:latin typeface="Arial" panose="020B0604020202020204" pitchFamily="34" charset="0"/>
                <a:cs typeface="Arial" panose="020B0604020202020204" pitchFamily="34" charset="0"/>
              </a:rPr>
              <a:t>bygger</a:t>
            </a:r>
            <a:r>
              <a:rPr lang="en" sz="3200" dirty="0">
                <a:latin typeface="Arial" panose="020B0604020202020204" pitchFamily="34" charset="0"/>
                <a:cs typeface="Arial" panose="020B0604020202020204" pitchFamily="34" charset="0"/>
              </a:rPr>
              <a:t> på en enkät</a:t>
            </a:r>
            <a:br>
              <a:rPr lang="en" sz="3200" dirty="0">
                <a:latin typeface="Arial" panose="020B0604020202020204" pitchFamily="34" charset="0"/>
                <a:cs typeface="Arial" panose="020B0604020202020204" pitchFamily="34" charset="0"/>
              </a:rPr>
            </a:br>
            <a:r>
              <a:rPr lang="en" sz="3200" dirty="0">
                <a:latin typeface="Arial" panose="020B0604020202020204" pitchFamily="34" charset="0"/>
                <a:cs typeface="Arial" panose="020B0604020202020204" pitchFamily="34" charset="0"/>
              </a:rPr>
              <a:t>om hållbar upphandling</a:t>
            </a:r>
            <a:endParaRPr sz="3200" dirty="0">
              <a:latin typeface="Arial" panose="020B0604020202020204" pitchFamily="34" charset="0"/>
              <a:cs typeface="Arial" panose="020B0604020202020204" pitchFamily="34" charset="0"/>
            </a:endParaRPr>
          </a:p>
        </p:txBody>
      </p:sp>
      <p:pic>
        <p:nvPicPr>
          <p:cNvPr id="9" name="Bildobjekt 8">
            <a:extLst>
              <a:ext uri="{FF2B5EF4-FFF2-40B4-BE49-F238E27FC236}">
                <a16:creationId xmlns:a16="http://schemas.microsoft.com/office/drawing/2014/main" id="{27C50B52-F0FD-904C-93C8-0B3DBB6552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2696" y="2080716"/>
            <a:ext cx="7769902" cy="3844807"/>
          </a:xfrm>
          <a:prstGeom prst="rect">
            <a:avLst/>
          </a:prstGeom>
        </p:spPr>
      </p:pic>
      <p:pic>
        <p:nvPicPr>
          <p:cNvPr id="3" name="Bildobjekt 2" descr="En bild som visar bord&#10;&#10;Automatiskt genererad beskrivning">
            <a:extLst>
              <a:ext uri="{FF2B5EF4-FFF2-40B4-BE49-F238E27FC236}">
                <a16:creationId xmlns:a16="http://schemas.microsoft.com/office/drawing/2014/main" id="{62447A21-8ABA-AF4D-BC1E-6A190A9AF03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64708" y="100707"/>
            <a:ext cx="4142282" cy="6656585"/>
          </a:xfrm>
          <a:prstGeom prst="rect">
            <a:avLst/>
          </a:prstGeom>
        </p:spPr>
      </p:pic>
    </p:spTree>
    <p:extLst>
      <p:ext uri="{BB962C8B-B14F-4D97-AF65-F5344CB8AC3E}">
        <p14:creationId xmlns:p14="http://schemas.microsoft.com/office/powerpoint/2010/main" val="793427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6387" name="Text Placeholder 2">
            <a:extLst>
              <a:ext uri="{FF2B5EF4-FFF2-40B4-BE49-F238E27FC236}">
                <a16:creationId xmlns:a16="http://schemas.microsoft.com/office/drawing/2014/main" id="{57AA956F-92DA-4CC1-938D-38127EC6314C}"/>
              </a:ext>
            </a:extLst>
          </p:cNvPr>
          <p:cNvSpPr>
            <a:spLocks noGrp="1" noChangeArrowheads="1"/>
          </p:cNvSpPr>
          <p:nvPr>
            <p:ph type="body" sz="quarter" idx="13"/>
          </p:nvPr>
        </p:nvSpPr>
        <p:spPr>
          <a:xfrm>
            <a:off x="685801" y="812801"/>
            <a:ext cx="5987374" cy="6045199"/>
          </a:xfrm>
        </p:spPr>
        <p:txBody>
          <a:bodyPr>
            <a:normAutofit/>
          </a:bodyPr>
          <a:lstStyle/>
          <a:p>
            <a:pPr marL="0" indent="0" eaLnBrk="1" hangingPunct="1">
              <a:lnSpc>
                <a:spcPct val="100000"/>
              </a:lnSpc>
              <a:buFont typeface="Arial" panose="020B0604020202020204" pitchFamily="34" charset="0"/>
              <a:buNone/>
            </a:pPr>
            <a:r>
              <a:rPr lang="en-US" altLang="en-US" sz="2400" b="0" dirty="0">
                <a:solidFill>
                  <a:srgbClr val="D4FF47"/>
                </a:solidFill>
                <a:latin typeface="Arial" panose="020B0604020202020204" pitchFamily="34" charset="0"/>
                <a:cs typeface="Arial" panose="020B0604020202020204" pitchFamily="34" charset="0"/>
              </a:rPr>
              <a:t>“Leave No One Behind  is the central, transformative promise of the 2030 Agenda for Sustainable Development and its Sustainable Development Goals. It represents the unequivocal commitment of all UN Member States to eradicate poverty in all its forms, end discrimination and exclusion, and reduce the inequalities and vulnerabilities that leave people behind and undermine the potential of individuals and of humanity as a whole.” </a:t>
            </a:r>
            <a:endParaRPr lang="en-US" altLang="en-US" sz="2400" b="0" dirty="0">
              <a:solidFill>
                <a:schemeClr val="accent2"/>
              </a:solidFill>
              <a:latin typeface="Arial" panose="020B0604020202020204" pitchFamily="34" charset="0"/>
              <a:cs typeface="Arial" panose="020B0604020202020204" pitchFamily="34" charset="0"/>
            </a:endParaRPr>
          </a:p>
          <a:p>
            <a:pPr marL="0" indent="0" eaLnBrk="1" hangingPunct="1">
              <a:lnSpc>
                <a:spcPct val="100000"/>
              </a:lnSpc>
              <a:buFont typeface="Arial" panose="020B0604020202020204" pitchFamily="34" charset="0"/>
              <a:buNone/>
            </a:pPr>
            <a:r>
              <a:rPr lang="en-US" altLang="en-US" sz="1800" dirty="0">
                <a:solidFill>
                  <a:schemeClr val="accent2"/>
                </a:solidFill>
                <a:latin typeface="Arial" panose="020B0604020202020204" pitchFamily="34" charset="0"/>
                <a:cs typeface="Arial" panose="020B0604020202020204" pitchFamily="34" charset="0"/>
              </a:rPr>
              <a:t>				</a:t>
            </a:r>
            <a:r>
              <a:rPr lang="en-US" altLang="en-US" sz="1800" dirty="0" err="1">
                <a:solidFill>
                  <a:schemeClr val="accent2"/>
                </a:solidFill>
                <a:latin typeface="Arial" panose="020B0604020202020204" pitchFamily="34" charset="0"/>
                <a:cs typeface="Arial" panose="020B0604020202020204" pitchFamily="34" charset="0"/>
              </a:rPr>
              <a:t>Förenta</a:t>
            </a:r>
            <a:r>
              <a:rPr lang="en-US" altLang="en-US" sz="1800" dirty="0">
                <a:solidFill>
                  <a:schemeClr val="accent2"/>
                </a:solidFill>
                <a:latin typeface="Arial" panose="020B0604020202020204" pitchFamily="34" charset="0"/>
                <a:cs typeface="Arial" panose="020B0604020202020204" pitchFamily="34" charset="0"/>
              </a:rPr>
              <a:t> </a:t>
            </a:r>
            <a:r>
              <a:rPr lang="en-US" altLang="en-US" sz="1800" dirty="0" err="1">
                <a:solidFill>
                  <a:schemeClr val="accent2"/>
                </a:solidFill>
                <a:latin typeface="Arial" panose="020B0604020202020204" pitchFamily="34" charset="0"/>
                <a:cs typeface="Arial" panose="020B0604020202020204" pitchFamily="34" charset="0"/>
              </a:rPr>
              <a:t>Nationerna</a:t>
            </a:r>
            <a:endParaRPr lang="en-US" altLang="en-US" sz="1800" dirty="0">
              <a:solidFill>
                <a:schemeClr val="accent2"/>
              </a:solidFill>
              <a:latin typeface="Arial" panose="020B0604020202020204" pitchFamily="34" charset="0"/>
              <a:cs typeface="Arial" panose="020B0604020202020204" pitchFamily="34" charset="0"/>
            </a:endParaRPr>
          </a:p>
        </p:txBody>
      </p:sp>
      <p:pic>
        <p:nvPicPr>
          <p:cNvPr id="16388" name="Google Shape;111;p19" descr="Green colour" title="Climate action icon">
            <a:extLst>
              <a:ext uri="{FF2B5EF4-FFF2-40B4-BE49-F238E27FC236}">
                <a16:creationId xmlns:a16="http://schemas.microsoft.com/office/drawing/2014/main" id="{42B098E2-F485-406D-843D-8672982FC4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12172" y="1189836"/>
            <a:ext cx="39973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60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9" name="Bildobjekt 8">
            <a:extLst>
              <a:ext uri="{FF2B5EF4-FFF2-40B4-BE49-F238E27FC236}">
                <a16:creationId xmlns:a16="http://schemas.microsoft.com/office/drawing/2014/main" id="{950C8278-C6DD-4A94-9FA1-F95E0B487A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402579" cy="6858000"/>
          </a:xfrm>
          <a:prstGeom prst="rect">
            <a:avLst/>
          </a:prstGeom>
        </p:spPr>
      </p:pic>
      <p:sp>
        <p:nvSpPr>
          <p:cNvPr id="13" name="Google Shape;67;p1">
            <a:extLst>
              <a:ext uri="{FF2B5EF4-FFF2-40B4-BE49-F238E27FC236}">
                <a16:creationId xmlns:a16="http://schemas.microsoft.com/office/drawing/2014/main" id="{B067D36B-1C20-421D-BF30-8BD989E127E2}"/>
              </a:ext>
            </a:extLst>
          </p:cNvPr>
          <p:cNvSpPr txBox="1">
            <a:spLocks/>
          </p:cNvSpPr>
          <p:nvPr/>
        </p:nvSpPr>
        <p:spPr bwMode="auto">
          <a:xfrm>
            <a:off x="9580128" y="5630719"/>
            <a:ext cx="9601200" cy="46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0" rIns="0" bIns="0" numCol="1" anchor="t" anchorCtr="0" compatLnSpc="1">
            <a:prstTxWarp prst="textNoShape">
              <a:avLst/>
            </a:prstTxWarp>
            <a:noAutofit/>
          </a:bodyPr>
          <a:lstStyle>
            <a:lvl1pPr lvl="0" algn="l" rtl="0" eaLnBrk="0" fontAlgn="base" hangingPunct="0">
              <a:lnSpc>
                <a:spcPct val="90000"/>
              </a:lnSpc>
              <a:spcBef>
                <a:spcPts val="0"/>
              </a:spcBef>
              <a:spcAft>
                <a:spcPts val="0"/>
              </a:spcAft>
              <a:buSzPts val="1400"/>
              <a:buNone/>
              <a:defRPr sz="4800" b="1" kern="1200">
                <a:solidFill>
                  <a:schemeClr val="dk1"/>
                </a:solidFill>
                <a:latin typeface="+mj-lt"/>
                <a:ea typeface="+mj-ea"/>
                <a:cs typeface="+mj-cs"/>
              </a:defRPr>
            </a:lvl1pPr>
            <a:lvl2pPr lvl="1" algn="l" rtl="0" eaLnBrk="0" fontAlgn="base" hangingPunct="0">
              <a:lnSpc>
                <a:spcPct val="90000"/>
              </a:lnSpc>
              <a:spcBef>
                <a:spcPts val="0"/>
              </a:spcBef>
              <a:spcAft>
                <a:spcPts val="0"/>
              </a:spcAft>
              <a:buSzPts val="1400"/>
              <a:buNone/>
              <a:defRPr sz="4800" b="1">
                <a:solidFill>
                  <a:schemeClr val="tx1"/>
                </a:solidFill>
                <a:latin typeface="Alegreya Sans" panose="00000500000000000000" pitchFamily="2" charset="0"/>
              </a:defRPr>
            </a:lvl2pPr>
            <a:lvl3pPr lvl="2" algn="l" rtl="0" eaLnBrk="0" fontAlgn="base" hangingPunct="0">
              <a:lnSpc>
                <a:spcPct val="90000"/>
              </a:lnSpc>
              <a:spcBef>
                <a:spcPts val="0"/>
              </a:spcBef>
              <a:spcAft>
                <a:spcPts val="0"/>
              </a:spcAft>
              <a:buSzPts val="1400"/>
              <a:buNone/>
              <a:defRPr sz="4800" b="1">
                <a:solidFill>
                  <a:schemeClr val="tx1"/>
                </a:solidFill>
                <a:latin typeface="Alegreya Sans" panose="00000500000000000000" pitchFamily="2" charset="0"/>
              </a:defRPr>
            </a:lvl3pPr>
            <a:lvl4pPr lvl="3" algn="l" rtl="0" eaLnBrk="0" fontAlgn="base" hangingPunct="0">
              <a:lnSpc>
                <a:spcPct val="90000"/>
              </a:lnSpc>
              <a:spcBef>
                <a:spcPts val="0"/>
              </a:spcBef>
              <a:spcAft>
                <a:spcPts val="0"/>
              </a:spcAft>
              <a:buSzPts val="1400"/>
              <a:buNone/>
              <a:defRPr sz="4800" b="1">
                <a:solidFill>
                  <a:schemeClr val="tx1"/>
                </a:solidFill>
                <a:latin typeface="Alegreya Sans" panose="00000500000000000000" pitchFamily="2" charset="0"/>
              </a:defRPr>
            </a:lvl4pPr>
            <a:lvl5pPr lvl="4" algn="l" rtl="0" eaLnBrk="0" fontAlgn="base" hangingPunct="0">
              <a:lnSpc>
                <a:spcPct val="90000"/>
              </a:lnSpc>
              <a:spcBef>
                <a:spcPts val="0"/>
              </a:spcBef>
              <a:spcAft>
                <a:spcPts val="0"/>
              </a:spcAft>
              <a:buSzPts val="1400"/>
              <a:buNone/>
              <a:defRPr sz="4800" b="1">
                <a:solidFill>
                  <a:schemeClr val="tx1"/>
                </a:solidFill>
                <a:latin typeface="Alegreya Sans" panose="00000500000000000000" pitchFamily="2" charset="0"/>
              </a:defRPr>
            </a:lvl5pPr>
            <a:lvl6pPr marL="457200" lvl="5" algn="l" rtl="0" fontAlgn="base">
              <a:lnSpc>
                <a:spcPct val="90000"/>
              </a:lnSpc>
              <a:spcBef>
                <a:spcPts val="0"/>
              </a:spcBef>
              <a:spcAft>
                <a:spcPts val="0"/>
              </a:spcAft>
              <a:buSzPts val="1400"/>
              <a:buNone/>
              <a:defRPr sz="4800" b="1">
                <a:solidFill>
                  <a:schemeClr val="tx1"/>
                </a:solidFill>
                <a:latin typeface="Alegreya Sans" panose="00000500000000000000" pitchFamily="2" charset="0"/>
              </a:defRPr>
            </a:lvl6pPr>
            <a:lvl7pPr marL="914400" lvl="6" algn="l" rtl="0" fontAlgn="base">
              <a:lnSpc>
                <a:spcPct val="90000"/>
              </a:lnSpc>
              <a:spcBef>
                <a:spcPts val="0"/>
              </a:spcBef>
              <a:spcAft>
                <a:spcPts val="0"/>
              </a:spcAft>
              <a:buSzPts val="1400"/>
              <a:buNone/>
              <a:defRPr sz="4800" b="1">
                <a:solidFill>
                  <a:schemeClr val="tx1"/>
                </a:solidFill>
                <a:latin typeface="Alegreya Sans" panose="00000500000000000000" pitchFamily="2" charset="0"/>
              </a:defRPr>
            </a:lvl7pPr>
            <a:lvl8pPr marL="1371600" lvl="7" algn="l" rtl="0" fontAlgn="base">
              <a:lnSpc>
                <a:spcPct val="90000"/>
              </a:lnSpc>
              <a:spcBef>
                <a:spcPts val="0"/>
              </a:spcBef>
              <a:spcAft>
                <a:spcPts val="0"/>
              </a:spcAft>
              <a:buSzPts val="1400"/>
              <a:buNone/>
              <a:defRPr sz="4800" b="1">
                <a:solidFill>
                  <a:schemeClr val="tx1"/>
                </a:solidFill>
                <a:latin typeface="Alegreya Sans" panose="00000500000000000000" pitchFamily="2" charset="0"/>
              </a:defRPr>
            </a:lvl8pPr>
            <a:lvl9pPr marL="1828800" lvl="8" algn="l" rtl="0" fontAlgn="base">
              <a:lnSpc>
                <a:spcPct val="90000"/>
              </a:lnSpc>
              <a:spcBef>
                <a:spcPts val="0"/>
              </a:spcBef>
              <a:spcAft>
                <a:spcPts val="0"/>
              </a:spcAft>
              <a:buSzPts val="1400"/>
              <a:buNone/>
              <a:defRPr sz="4800" b="1">
                <a:solidFill>
                  <a:schemeClr val="tx1"/>
                </a:solidFill>
                <a:latin typeface="Alegreya Sans" panose="00000500000000000000" pitchFamily="2" charset="0"/>
              </a:defRPr>
            </a:lvl9pPr>
          </a:lstStyle>
          <a:p>
            <a:r>
              <a:rPr lang="sv-SE" sz="2000" dirty="0">
                <a:solidFill>
                  <a:schemeClr val="tx1"/>
                </a:solidFill>
                <a:latin typeface="Arial" panose="020B0604020202020204" pitchFamily="34" charset="0"/>
                <a:cs typeface="Arial" panose="020B0604020202020204" pitchFamily="34" charset="0"/>
              </a:rPr>
              <a:t>Kommunal </a:t>
            </a:r>
          </a:p>
          <a:p>
            <a:r>
              <a:rPr lang="sv-SE" sz="2000" dirty="0">
                <a:solidFill>
                  <a:schemeClr val="tx1"/>
                </a:solidFill>
                <a:latin typeface="Arial" panose="020B0604020202020204" pitchFamily="34" charset="0"/>
                <a:cs typeface="Arial" panose="020B0604020202020204" pitchFamily="34" charset="0"/>
              </a:rPr>
              <a:t>idrottshall</a:t>
            </a:r>
          </a:p>
          <a:p>
            <a:r>
              <a:rPr lang="sv-SE" sz="2000" dirty="0">
                <a:solidFill>
                  <a:schemeClr val="tx1"/>
                </a:solidFill>
                <a:latin typeface="Arial" panose="020B0604020202020204" pitchFamily="34" charset="0"/>
                <a:cs typeface="Arial" panose="020B0604020202020204" pitchFamily="34" charset="0"/>
              </a:rPr>
              <a:t>färdigställd 2011</a:t>
            </a:r>
          </a:p>
        </p:txBody>
      </p:sp>
      <p:sp>
        <p:nvSpPr>
          <p:cNvPr id="6" name="Rubrik 1">
            <a:extLst>
              <a:ext uri="{FF2B5EF4-FFF2-40B4-BE49-F238E27FC236}">
                <a16:creationId xmlns:a16="http://schemas.microsoft.com/office/drawing/2014/main" id="{5C1D2FB4-25F2-4973-A459-6EF9D00102F9}"/>
              </a:ext>
            </a:extLst>
          </p:cNvPr>
          <p:cNvSpPr txBox="1">
            <a:spLocks/>
          </p:cNvSpPr>
          <p:nvPr/>
        </p:nvSpPr>
        <p:spPr bwMode="auto">
          <a:xfrm>
            <a:off x="447032" y="319231"/>
            <a:ext cx="4721316"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0" rIns="0" bIns="0" numCol="1" anchor="t" anchorCtr="0" compatLnSpc="1">
            <a:prstTxWarp prst="textNoShape">
              <a:avLst/>
            </a:prstTxWarp>
            <a:noAutofit/>
          </a:bodyPr>
          <a:lstStyle>
            <a:lvl1pPr lvl="0" algn="l" rtl="0" eaLnBrk="0" fontAlgn="base" hangingPunct="0">
              <a:lnSpc>
                <a:spcPct val="90000"/>
              </a:lnSpc>
              <a:spcBef>
                <a:spcPts val="0"/>
              </a:spcBef>
              <a:spcAft>
                <a:spcPts val="0"/>
              </a:spcAft>
              <a:buSzPts val="1400"/>
              <a:buNone/>
              <a:defRPr sz="4800" b="1" kern="1200">
                <a:solidFill>
                  <a:schemeClr val="dk1"/>
                </a:solidFill>
                <a:latin typeface="+mj-lt"/>
                <a:ea typeface="+mj-ea"/>
                <a:cs typeface="+mj-cs"/>
              </a:defRPr>
            </a:lvl1pPr>
            <a:lvl2pPr lvl="1" algn="l" rtl="0" eaLnBrk="0" fontAlgn="base" hangingPunct="0">
              <a:lnSpc>
                <a:spcPct val="90000"/>
              </a:lnSpc>
              <a:spcBef>
                <a:spcPts val="0"/>
              </a:spcBef>
              <a:spcAft>
                <a:spcPts val="0"/>
              </a:spcAft>
              <a:buSzPts val="1400"/>
              <a:buNone/>
              <a:defRPr sz="4800" b="1">
                <a:solidFill>
                  <a:schemeClr val="tx1"/>
                </a:solidFill>
                <a:latin typeface="Alegreya Sans" panose="00000500000000000000" pitchFamily="2" charset="0"/>
              </a:defRPr>
            </a:lvl2pPr>
            <a:lvl3pPr lvl="2" algn="l" rtl="0" eaLnBrk="0" fontAlgn="base" hangingPunct="0">
              <a:lnSpc>
                <a:spcPct val="90000"/>
              </a:lnSpc>
              <a:spcBef>
                <a:spcPts val="0"/>
              </a:spcBef>
              <a:spcAft>
                <a:spcPts val="0"/>
              </a:spcAft>
              <a:buSzPts val="1400"/>
              <a:buNone/>
              <a:defRPr sz="4800" b="1">
                <a:solidFill>
                  <a:schemeClr val="tx1"/>
                </a:solidFill>
                <a:latin typeface="Alegreya Sans" panose="00000500000000000000" pitchFamily="2" charset="0"/>
              </a:defRPr>
            </a:lvl3pPr>
            <a:lvl4pPr lvl="3" algn="l" rtl="0" eaLnBrk="0" fontAlgn="base" hangingPunct="0">
              <a:lnSpc>
                <a:spcPct val="90000"/>
              </a:lnSpc>
              <a:spcBef>
                <a:spcPts val="0"/>
              </a:spcBef>
              <a:spcAft>
                <a:spcPts val="0"/>
              </a:spcAft>
              <a:buSzPts val="1400"/>
              <a:buNone/>
              <a:defRPr sz="4800" b="1">
                <a:solidFill>
                  <a:schemeClr val="tx1"/>
                </a:solidFill>
                <a:latin typeface="Alegreya Sans" panose="00000500000000000000" pitchFamily="2" charset="0"/>
              </a:defRPr>
            </a:lvl4pPr>
            <a:lvl5pPr lvl="4" algn="l" rtl="0" eaLnBrk="0" fontAlgn="base" hangingPunct="0">
              <a:lnSpc>
                <a:spcPct val="90000"/>
              </a:lnSpc>
              <a:spcBef>
                <a:spcPts val="0"/>
              </a:spcBef>
              <a:spcAft>
                <a:spcPts val="0"/>
              </a:spcAft>
              <a:buSzPts val="1400"/>
              <a:buNone/>
              <a:defRPr sz="4800" b="1">
                <a:solidFill>
                  <a:schemeClr val="tx1"/>
                </a:solidFill>
                <a:latin typeface="Alegreya Sans" panose="00000500000000000000" pitchFamily="2" charset="0"/>
              </a:defRPr>
            </a:lvl5pPr>
            <a:lvl6pPr marL="457200" lvl="5" algn="l" rtl="0" fontAlgn="base">
              <a:lnSpc>
                <a:spcPct val="90000"/>
              </a:lnSpc>
              <a:spcBef>
                <a:spcPts val="0"/>
              </a:spcBef>
              <a:spcAft>
                <a:spcPts val="0"/>
              </a:spcAft>
              <a:buSzPts val="1400"/>
              <a:buNone/>
              <a:defRPr sz="4800" b="1">
                <a:solidFill>
                  <a:schemeClr val="tx1"/>
                </a:solidFill>
                <a:latin typeface="Alegreya Sans" panose="00000500000000000000" pitchFamily="2" charset="0"/>
              </a:defRPr>
            </a:lvl6pPr>
            <a:lvl7pPr marL="914400" lvl="6" algn="l" rtl="0" fontAlgn="base">
              <a:lnSpc>
                <a:spcPct val="90000"/>
              </a:lnSpc>
              <a:spcBef>
                <a:spcPts val="0"/>
              </a:spcBef>
              <a:spcAft>
                <a:spcPts val="0"/>
              </a:spcAft>
              <a:buSzPts val="1400"/>
              <a:buNone/>
              <a:defRPr sz="4800" b="1">
                <a:solidFill>
                  <a:schemeClr val="tx1"/>
                </a:solidFill>
                <a:latin typeface="Alegreya Sans" panose="00000500000000000000" pitchFamily="2" charset="0"/>
              </a:defRPr>
            </a:lvl7pPr>
            <a:lvl8pPr marL="1371600" lvl="7" algn="l" rtl="0" fontAlgn="base">
              <a:lnSpc>
                <a:spcPct val="90000"/>
              </a:lnSpc>
              <a:spcBef>
                <a:spcPts val="0"/>
              </a:spcBef>
              <a:spcAft>
                <a:spcPts val="0"/>
              </a:spcAft>
              <a:buSzPts val="1400"/>
              <a:buNone/>
              <a:defRPr sz="4800" b="1">
                <a:solidFill>
                  <a:schemeClr val="tx1"/>
                </a:solidFill>
                <a:latin typeface="Alegreya Sans" panose="00000500000000000000" pitchFamily="2" charset="0"/>
              </a:defRPr>
            </a:lvl8pPr>
            <a:lvl9pPr marL="1828800" lvl="8" algn="l" rtl="0" fontAlgn="base">
              <a:lnSpc>
                <a:spcPct val="90000"/>
              </a:lnSpc>
              <a:spcBef>
                <a:spcPts val="0"/>
              </a:spcBef>
              <a:spcAft>
                <a:spcPts val="0"/>
              </a:spcAft>
              <a:buSzPts val="1400"/>
              <a:buNone/>
              <a:defRPr sz="4800" b="1">
                <a:solidFill>
                  <a:schemeClr val="tx1"/>
                </a:solidFill>
                <a:latin typeface="Alegreya Sans" panose="00000500000000000000" pitchFamily="2" charset="0"/>
              </a:defRPr>
            </a:lvl9pPr>
          </a:lstStyle>
          <a:p>
            <a:r>
              <a:rPr lang="en-US" sz="3200" dirty="0">
                <a:solidFill>
                  <a:srgbClr val="001B6E"/>
                </a:solidFill>
                <a:latin typeface="Arial" panose="020B0604020202020204" pitchFamily="34" charset="0"/>
                <a:cs typeface="Arial" panose="020B0604020202020204" pitchFamily="34" charset="0"/>
              </a:rPr>
              <a:t>Tre </a:t>
            </a:r>
            <a:r>
              <a:rPr lang="en-US" sz="3200" dirty="0" err="1">
                <a:solidFill>
                  <a:srgbClr val="001B6E"/>
                </a:solidFill>
                <a:latin typeface="Arial" panose="020B0604020202020204" pitchFamily="34" charset="0"/>
                <a:cs typeface="Arial" panose="020B0604020202020204" pitchFamily="34" charset="0"/>
              </a:rPr>
              <a:t>övergripande</a:t>
            </a:r>
            <a:r>
              <a:rPr lang="en-US" sz="3200" dirty="0">
                <a:solidFill>
                  <a:srgbClr val="001B6E"/>
                </a:solidFill>
                <a:latin typeface="Arial" panose="020B0604020202020204" pitchFamily="34" charset="0"/>
                <a:cs typeface="Arial" panose="020B0604020202020204" pitchFamily="34" charset="0"/>
              </a:rPr>
              <a:t> </a:t>
            </a:r>
            <a:r>
              <a:rPr lang="en-US" sz="3200" dirty="0" err="1">
                <a:solidFill>
                  <a:srgbClr val="001B6E"/>
                </a:solidFill>
                <a:latin typeface="Arial" panose="020B0604020202020204" pitchFamily="34" charset="0"/>
                <a:cs typeface="Arial" panose="020B0604020202020204" pitchFamily="34" charset="0"/>
              </a:rPr>
              <a:t>slutsatser</a:t>
            </a:r>
            <a:r>
              <a:rPr lang="en-US" sz="3200" dirty="0">
                <a:solidFill>
                  <a:srgbClr val="001B6E"/>
                </a:solidFill>
                <a:latin typeface="Arial" panose="020B0604020202020204" pitchFamily="34" charset="0"/>
                <a:cs typeface="Arial" panose="020B0604020202020204" pitchFamily="34" charset="0"/>
              </a:rPr>
              <a:t> </a:t>
            </a:r>
            <a:r>
              <a:rPr lang="en-US" sz="3200" dirty="0" err="1">
                <a:solidFill>
                  <a:srgbClr val="001B6E"/>
                </a:solidFill>
                <a:latin typeface="Arial" panose="020B0604020202020204" pitchFamily="34" charset="0"/>
                <a:cs typeface="Arial" panose="020B0604020202020204" pitchFamily="34" charset="0"/>
              </a:rPr>
              <a:t>från</a:t>
            </a:r>
            <a:r>
              <a:rPr lang="en-US" sz="3200" dirty="0">
                <a:solidFill>
                  <a:srgbClr val="001B6E"/>
                </a:solidFill>
                <a:latin typeface="Arial" panose="020B0604020202020204" pitchFamily="34" charset="0"/>
                <a:cs typeface="Arial" panose="020B0604020202020204" pitchFamily="34" charset="0"/>
              </a:rPr>
              <a:t> </a:t>
            </a:r>
            <a:r>
              <a:rPr lang="en-US" sz="3200" dirty="0" err="1">
                <a:solidFill>
                  <a:srgbClr val="001B6E"/>
                </a:solidFill>
                <a:latin typeface="Arial" panose="020B0604020202020204" pitchFamily="34" charset="0"/>
                <a:cs typeface="Arial" panose="020B0604020202020204" pitchFamily="34" charset="0"/>
              </a:rPr>
              <a:t>enkätsvaren</a:t>
            </a:r>
            <a:endParaRPr lang="sv-SE" sz="3200" dirty="0">
              <a:solidFill>
                <a:srgbClr val="001B6E"/>
              </a:solidFill>
              <a:latin typeface="Arial" panose="020B0604020202020204" pitchFamily="34" charset="0"/>
              <a:cs typeface="Arial" panose="020B0604020202020204" pitchFamily="34" charset="0"/>
            </a:endParaRPr>
          </a:p>
        </p:txBody>
      </p:sp>
      <p:sp>
        <p:nvSpPr>
          <p:cNvPr id="7" name="textruta 6">
            <a:extLst>
              <a:ext uri="{FF2B5EF4-FFF2-40B4-BE49-F238E27FC236}">
                <a16:creationId xmlns:a16="http://schemas.microsoft.com/office/drawing/2014/main" id="{29CD171B-FD23-8247-B4F3-B301C9AF862E}"/>
              </a:ext>
            </a:extLst>
          </p:cNvPr>
          <p:cNvSpPr txBox="1"/>
          <p:nvPr/>
        </p:nvSpPr>
        <p:spPr>
          <a:xfrm rot="16200000">
            <a:off x="-386903" y="5590746"/>
            <a:ext cx="1599173" cy="246221"/>
          </a:xfrm>
          <a:prstGeom prst="rect">
            <a:avLst/>
          </a:prstGeom>
          <a:noFill/>
        </p:spPr>
        <p:txBody>
          <a:bodyPr wrap="square" rtlCol="0">
            <a:spAutoFit/>
          </a:bodyPr>
          <a:lstStyle/>
          <a:p>
            <a:r>
              <a:rPr lang="sv-SE" sz="1000" dirty="0">
                <a:solidFill>
                  <a:srgbClr val="FFFFFF"/>
                </a:solidFill>
                <a:latin typeface="Arial" panose="020B0604020202020204" pitchFamily="34" charset="0"/>
                <a:cs typeface="Arial" panose="020B0604020202020204" pitchFamily="34" charset="0"/>
              </a:rPr>
              <a:t>Foto: </a:t>
            </a:r>
            <a:r>
              <a:rPr lang="sv-SE" sz="1000" dirty="0" err="1">
                <a:solidFill>
                  <a:srgbClr val="FFFFFF"/>
                </a:solidFill>
                <a:latin typeface="Arial" panose="020B0604020202020204" pitchFamily="34" charset="0"/>
                <a:cs typeface="Arial" panose="020B0604020202020204" pitchFamily="34" charset="0"/>
              </a:rPr>
              <a:t>Fairtrade</a:t>
            </a:r>
            <a:r>
              <a:rPr lang="sv-SE" sz="1000" dirty="0">
                <a:solidFill>
                  <a:srgbClr val="FFFFFF"/>
                </a:solidFill>
                <a:latin typeface="Arial" panose="020B0604020202020204" pitchFamily="34" charset="0"/>
                <a:cs typeface="Arial" panose="020B0604020202020204" pitchFamily="34" charset="0"/>
              </a:rPr>
              <a:t> Sverige</a:t>
            </a:r>
          </a:p>
        </p:txBody>
      </p:sp>
    </p:spTree>
    <p:extLst>
      <p:ext uri="{BB962C8B-B14F-4D97-AF65-F5344CB8AC3E}">
        <p14:creationId xmlns:p14="http://schemas.microsoft.com/office/powerpoint/2010/main" val="2899078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15AA8CEF-2E33-1941-A22F-B5375BE0C202}"/>
              </a:ext>
            </a:extLst>
          </p:cNvPr>
          <p:cNvSpPr>
            <a:spLocks noGrp="1"/>
          </p:cNvSpPr>
          <p:nvPr>
            <p:ph type="sldNum" sz="quarter" idx="10"/>
          </p:nvPr>
        </p:nvSpPr>
        <p:spPr/>
        <p:txBody>
          <a:bodyPr/>
          <a:lstStyle/>
          <a:p>
            <a:pPr>
              <a:defRPr/>
            </a:pPr>
            <a:fld id="{E7954E3F-1C73-42F9-8A2E-F979C9BC1C11}" type="slidenum">
              <a:rPr lang="en-US" smtClean="0"/>
              <a:pPr>
                <a:defRPr/>
              </a:pPr>
              <a:t>5</a:t>
            </a:fld>
            <a:endParaRPr lang="en-US"/>
          </a:p>
        </p:txBody>
      </p:sp>
      <p:pic>
        <p:nvPicPr>
          <p:cNvPr id="6" name="Bildobjekt 5" descr="En bild som visar däggdjur&#10;&#10;Automatiskt genererad beskrivning">
            <a:extLst>
              <a:ext uri="{FF2B5EF4-FFF2-40B4-BE49-F238E27FC236}">
                <a16:creationId xmlns:a16="http://schemas.microsoft.com/office/drawing/2014/main" id="{2B3ED4FF-5E04-1A4B-BAD1-55006CB4E6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Google Shape;67;p1">
            <a:extLst>
              <a:ext uri="{FF2B5EF4-FFF2-40B4-BE49-F238E27FC236}">
                <a16:creationId xmlns:a16="http://schemas.microsoft.com/office/drawing/2014/main" id="{D21917F0-1630-40CA-8FE9-0961C469D436}"/>
              </a:ext>
            </a:extLst>
          </p:cNvPr>
          <p:cNvSpPr txBox="1">
            <a:spLocks/>
          </p:cNvSpPr>
          <p:nvPr/>
        </p:nvSpPr>
        <p:spPr>
          <a:xfrm>
            <a:off x="640830" y="566164"/>
            <a:ext cx="9601200" cy="466531"/>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r>
              <a:rPr lang="sv-SE" sz="3200" dirty="0">
                <a:solidFill>
                  <a:srgbClr val="FFFFFF"/>
                </a:solidFill>
                <a:latin typeface="Arial" panose="020B0604020202020204" pitchFamily="34" charset="0"/>
                <a:cs typeface="Arial" panose="020B0604020202020204" pitchFamily="34" charset="0"/>
              </a:rPr>
              <a:t>Slutsatser från  enkätsvaren </a:t>
            </a:r>
          </a:p>
          <a:p>
            <a:r>
              <a:rPr lang="sv-SE" sz="3200" dirty="0">
                <a:solidFill>
                  <a:srgbClr val="FFFFFF"/>
                </a:solidFill>
                <a:latin typeface="Arial" panose="020B0604020202020204" pitchFamily="34" charset="0"/>
                <a:cs typeface="Arial" panose="020B0604020202020204" pitchFamily="34" charset="0"/>
              </a:rPr>
              <a:t>presenteras i en modell</a:t>
            </a:r>
          </a:p>
        </p:txBody>
      </p:sp>
      <p:pic>
        <p:nvPicPr>
          <p:cNvPr id="11" name="Bildobjekt 10" descr="En bild som visar text&#10;&#10;Automatiskt genererad beskrivning">
            <a:extLst>
              <a:ext uri="{FF2B5EF4-FFF2-40B4-BE49-F238E27FC236}">
                <a16:creationId xmlns:a16="http://schemas.microsoft.com/office/drawing/2014/main" id="{63B25FAB-A591-314A-A9BA-EC2ED92826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10858" y="5154770"/>
            <a:ext cx="2868350" cy="1216401"/>
          </a:xfrm>
          <a:prstGeom prst="rect">
            <a:avLst/>
          </a:prstGeom>
        </p:spPr>
      </p:pic>
      <p:pic>
        <p:nvPicPr>
          <p:cNvPr id="13" name="Bildobjekt 12" descr="En bild som visar text&#10;&#10;Automatiskt genererad beskrivning">
            <a:extLst>
              <a:ext uri="{FF2B5EF4-FFF2-40B4-BE49-F238E27FC236}">
                <a16:creationId xmlns:a16="http://schemas.microsoft.com/office/drawing/2014/main" id="{DE38AAC8-1BC5-2042-97B0-10BE6909E19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07209" y="3277465"/>
            <a:ext cx="2874173" cy="1218870"/>
          </a:xfrm>
          <a:prstGeom prst="rect">
            <a:avLst/>
          </a:prstGeom>
        </p:spPr>
      </p:pic>
      <p:pic>
        <p:nvPicPr>
          <p:cNvPr id="15" name="Bildobjekt 14" descr="En bild som visar text&#10;&#10;Automatiskt genererad beskrivning">
            <a:extLst>
              <a:ext uri="{FF2B5EF4-FFF2-40B4-BE49-F238E27FC236}">
                <a16:creationId xmlns:a16="http://schemas.microsoft.com/office/drawing/2014/main" id="{D0D2890A-2057-CD4C-846D-240CAF6D1EE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27084" y="4165244"/>
            <a:ext cx="2868350" cy="1216400"/>
          </a:xfrm>
          <a:prstGeom prst="rect">
            <a:avLst/>
          </a:prstGeom>
        </p:spPr>
      </p:pic>
      <p:pic>
        <p:nvPicPr>
          <p:cNvPr id="17" name="Bildobjekt 16" descr="En bild som visar text&#10;&#10;Automatiskt genererad beskrivning">
            <a:extLst>
              <a:ext uri="{FF2B5EF4-FFF2-40B4-BE49-F238E27FC236}">
                <a16:creationId xmlns:a16="http://schemas.microsoft.com/office/drawing/2014/main" id="{1CBE530F-130B-7542-99F2-F9A62D0DEC1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57840" y="3273725"/>
            <a:ext cx="2868350" cy="1216400"/>
          </a:xfrm>
          <a:prstGeom prst="rect">
            <a:avLst/>
          </a:prstGeom>
        </p:spPr>
      </p:pic>
      <p:pic>
        <p:nvPicPr>
          <p:cNvPr id="19" name="Bildobjekt 18">
            <a:extLst>
              <a:ext uri="{FF2B5EF4-FFF2-40B4-BE49-F238E27FC236}">
                <a16:creationId xmlns:a16="http://schemas.microsoft.com/office/drawing/2014/main" id="{3642B021-ED0B-4C42-9818-23E5EC2EEEF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10617" y="4198807"/>
            <a:ext cx="2874174" cy="1218870"/>
          </a:xfrm>
          <a:prstGeom prst="rect">
            <a:avLst/>
          </a:prstGeom>
        </p:spPr>
      </p:pic>
      <p:pic>
        <p:nvPicPr>
          <p:cNvPr id="21" name="Bildobjekt 20" descr="En bild som visar text&#10;&#10;Automatiskt genererad beskrivning">
            <a:extLst>
              <a:ext uri="{FF2B5EF4-FFF2-40B4-BE49-F238E27FC236}">
                <a16:creationId xmlns:a16="http://schemas.microsoft.com/office/drawing/2014/main" id="{E8098796-2E75-304D-8C72-BBFAFBDA4DC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656171" y="4187684"/>
            <a:ext cx="2868352" cy="1216401"/>
          </a:xfrm>
          <a:prstGeom prst="rect">
            <a:avLst/>
          </a:prstGeom>
        </p:spPr>
      </p:pic>
      <p:pic>
        <p:nvPicPr>
          <p:cNvPr id="23" name="Bildobjekt 22" descr="En bild som visar text&#10;&#10;Automatiskt genererad beskrivning">
            <a:extLst>
              <a:ext uri="{FF2B5EF4-FFF2-40B4-BE49-F238E27FC236}">
                <a16:creationId xmlns:a16="http://schemas.microsoft.com/office/drawing/2014/main" id="{C29AA458-485B-A34E-8AC4-696913AAE65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810617" y="5079077"/>
            <a:ext cx="2874173" cy="1218870"/>
          </a:xfrm>
          <a:prstGeom prst="rect">
            <a:avLst/>
          </a:prstGeom>
        </p:spPr>
      </p:pic>
      <p:pic>
        <p:nvPicPr>
          <p:cNvPr id="25" name="Bildobjekt 24" descr="En bild som visar text&#10;&#10;Automatiskt genererad beskrivning">
            <a:extLst>
              <a:ext uri="{FF2B5EF4-FFF2-40B4-BE49-F238E27FC236}">
                <a16:creationId xmlns:a16="http://schemas.microsoft.com/office/drawing/2014/main" id="{FF48C842-F2B3-EE4E-A7E6-528617251FE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802918" y="3304946"/>
            <a:ext cx="2874174" cy="1218870"/>
          </a:xfrm>
          <a:prstGeom prst="rect">
            <a:avLst/>
          </a:prstGeom>
        </p:spPr>
      </p:pic>
      <p:sp>
        <p:nvSpPr>
          <p:cNvPr id="30" name="textruta 29">
            <a:extLst>
              <a:ext uri="{FF2B5EF4-FFF2-40B4-BE49-F238E27FC236}">
                <a16:creationId xmlns:a16="http://schemas.microsoft.com/office/drawing/2014/main" id="{FABC0B3D-EB8A-DB41-B3A0-4F49A0CB094D}"/>
              </a:ext>
            </a:extLst>
          </p:cNvPr>
          <p:cNvSpPr txBox="1"/>
          <p:nvPr/>
        </p:nvSpPr>
        <p:spPr>
          <a:xfrm>
            <a:off x="1926857" y="2646164"/>
            <a:ext cx="2034876" cy="707886"/>
          </a:xfrm>
          <a:prstGeom prst="rect">
            <a:avLst/>
          </a:prstGeom>
          <a:noFill/>
        </p:spPr>
        <p:txBody>
          <a:bodyPr wrap="square" rtlCol="0">
            <a:spAutoFit/>
          </a:bodyPr>
          <a:lstStyle/>
          <a:p>
            <a:pPr algn="ctr"/>
            <a:r>
              <a:rPr lang="sv-SE" sz="2000" b="1" dirty="0">
                <a:solidFill>
                  <a:srgbClr val="FFFFFF"/>
                </a:solidFill>
                <a:latin typeface="Arial" panose="020B0604020202020204" pitchFamily="34" charset="0"/>
                <a:cs typeface="Arial" panose="020B0604020202020204" pitchFamily="34" charset="0"/>
              </a:rPr>
              <a:t>Kompetens </a:t>
            </a:r>
            <a:br>
              <a:rPr lang="sv-SE" sz="2000" b="1" dirty="0">
                <a:solidFill>
                  <a:srgbClr val="FFFFFF"/>
                </a:solidFill>
                <a:latin typeface="Arial" panose="020B0604020202020204" pitchFamily="34" charset="0"/>
                <a:cs typeface="Arial" panose="020B0604020202020204" pitchFamily="34" charset="0"/>
              </a:rPr>
            </a:br>
            <a:r>
              <a:rPr lang="sv-SE" sz="2000" b="1" dirty="0">
                <a:solidFill>
                  <a:srgbClr val="FFFFFF"/>
                </a:solidFill>
                <a:latin typeface="Arial" panose="020B0604020202020204" pitchFamily="34" charset="0"/>
                <a:cs typeface="Arial" panose="020B0604020202020204" pitchFamily="34" charset="0"/>
              </a:rPr>
              <a:t>och ansvar</a:t>
            </a:r>
          </a:p>
        </p:txBody>
      </p:sp>
      <p:sp>
        <p:nvSpPr>
          <p:cNvPr id="31" name="textruta 30">
            <a:extLst>
              <a:ext uri="{FF2B5EF4-FFF2-40B4-BE49-F238E27FC236}">
                <a16:creationId xmlns:a16="http://schemas.microsoft.com/office/drawing/2014/main" id="{6C43D852-56DA-FA4C-BBBD-6BBD98B81500}"/>
              </a:ext>
            </a:extLst>
          </p:cNvPr>
          <p:cNvSpPr txBox="1"/>
          <p:nvPr/>
        </p:nvSpPr>
        <p:spPr>
          <a:xfrm>
            <a:off x="4815031" y="2646164"/>
            <a:ext cx="2595448" cy="707886"/>
          </a:xfrm>
          <a:prstGeom prst="rect">
            <a:avLst/>
          </a:prstGeom>
          <a:noFill/>
        </p:spPr>
        <p:txBody>
          <a:bodyPr wrap="square" rtlCol="0">
            <a:spAutoFit/>
          </a:bodyPr>
          <a:lstStyle/>
          <a:p>
            <a:pPr algn="ctr"/>
            <a:r>
              <a:rPr lang="sv-SE" sz="2000" b="1" dirty="0" err="1">
                <a:solidFill>
                  <a:srgbClr val="FFFFFF"/>
                </a:solidFill>
                <a:latin typeface="Arial" panose="020B0604020202020204" pitchFamily="34" charset="0"/>
                <a:cs typeface="Arial" panose="020B0604020202020204" pitchFamily="34" charset="0"/>
              </a:rPr>
              <a:t>Kravställan</a:t>
            </a:r>
            <a:br>
              <a:rPr lang="sv-SE" sz="2000" b="1" dirty="0">
                <a:solidFill>
                  <a:srgbClr val="FFFFFF"/>
                </a:solidFill>
                <a:latin typeface="Arial" panose="020B0604020202020204" pitchFamily="34" charset="0"/>
                <a:cs typeface="Arial" panose="020B0604020202020204" pitchFamily="34" charset="0"/>
              </a:rPr>
            </a:br>
            <a:r>
              <a:rPr lang="sv-SE" sz="2000" b="1" dirty="0">
                <a:solidFill>
                  <a:srgbClr val="FFFFFF"/>
                </a:solidFill>
                <a:latin typeface="Arial" panose="020B0604020202020204" pitchFamily="34" charset="0"/>
                <a:cs typeface="Arial" panose="020B0604020202020204" pitchFamily="34" charset="0"/>
              </a:rPr>
              <a:t>utifrån risker</a:t>
            </a:r>
          </a:p>
        </p:txBody>
      </p:sp>
      <p:sp>
        <p:nvSpPr>
          <p:cNvPr id="32" name="textruta 31">
            <a:extLst>
              <a:ext uri="{FF2B5EF4-FFF2-40B4-BE49-F238E27FC236}">
                <a16:creationId xmlns:a16="http://schemas.microsoft.com/office/drawing/2014/main" id="{004C51A3-9762-3A40-86F8-6EA4484A9595}"/>
              </a:ext>
            </a:extLst>
          </p:cNvPr>
          <p:cNvSpPr txBox="1"/>
          <p:nvPr/>
        </p:nvSpPr>
        <p:spPr>
          <a:xfrm>
            <a:off x="8142598" y="2646164"/>
            <a:ext cx="2223393" cy="707886"/>
          </a:xfrm>
          <a:prstGeom prst="rect">
            <a:avLst/>
          </a:prstGeom>
          <a:noFill/>
        </p:spPr>
        <p:txBody>
          <a:bodyPr wrap="square" rtlCol="0">
            <a:spAutoFit/>
          </a:bodyPr>
          <a:lstStyle/>
          <a:p>
            <a:pPr algn="ctr"/>
            <a:r>
              <a:rPr lang="sv-SE" sz="2000" b="1" dirty="0">
                <a:solidFill>
                  <a:srgbClr val="FFFFFF"/>
                </a:solidFill>
                <a:latin typeface="Arial" panose="020B0604020202020204" pitchFamily="34" charset="0"/>
                <a:cs typeface="Arial" panose="020B0604020202020204" pitchFamily="34" charset="0"/>
              </a:rPr>
              <a:t>Kontroll och uppföljning</a:t>
            </a:r>
          </a:p>
        </p:txBody>
      </p:sp>
      <p:sp>
        <p:nvSpPr>
          <p:cNvPr id="33" name="textruta 32">
            <a:extLst>
              <a:ext uri="{FF2B5EF4-FFF2-40B4-BE49-F238E27FC236}">
                <a16:creationId xmlns:a16="http://schemas.microsoft.com/office/drawing/2014/main" id="{288DCBCD-F9B8-9946-B7BB-2067168CE630}"/>
              </a:ext>
            </a:extLst>
          </p:cNvPr>
          <p:cNvSpPr txBox="1"/>
          <p:nvPr/>
        </p:nvSpPr>
        <p:spPr>
          <a:xfrm>
            <a:off x="542029" y="1732204"/>
            <a:ext cx="6106679" cy="677108"/>
          </a:xfrm>
          <a:prstGeom prst="rect">
            <a:avLst/>
          </a:prstGeom>
          <a:noFill/>
        </p:spPr>
        <p:txBody>
          <a:bodyPr wrap="square" rtlCol="0">
            <a:spAutoFit/>
          </a:bodyPr>
          <a:lstStyle/>
          <a:p>
            <a:r>
              <a:rPr lang="sv-SE" sz="2000" b="1" dirty="0">
                <a:solidFill>
                  <a:srgbClr val="FFFFFF"/>
                </a:solidFill>
                <a:latin typeface="Arial" panose="020B0604020202020204" pitchFamily="34" charset="0"/>
                <a:cs typeface="Arial" panose="020B0604020202020204" pitchFamily="34" charset="0"/>
              </a:rPr>
              <a:t>Åttastegsmodell för hållbara leveranskedjor:</a:t>
            </a:r>
          </a:p>
          <a:p>
            <a:endParaRPr lang="sv-SE" dirty="0"/>
          </a:p>
        </p:txBody>
      </p:sp>
      <p:sp>
        <p:nvSpPr>
          <p:cNvPr id="18" name="textruta 17">
            <a:extLst>
              <a:ext uri="{FF2B5EF4-FFF2-40B4-BE49-F238E27FC236}">
                <a16:creationId xmlns:a16="http://schemas.microsoft.com/office/drawing/2014/main" id="{BB0FFC07-271E-FD4B-9E54-E7EDFC50F41C}"/>
              </a:ext>
            </a:extLst>
          </p:cNvPr>
          <p:cNvSpPr txBox="1"/>
          <p:nvPr/>
        </p:nvSpPr>
        <p:spPr>
          <a:xfrm rot="16200000">
            <a:off x="10536887" y="5038392"/>
            <a:ext cx="2790497" cy="430887"/>
          </a:xfrm>
          <a:prstGeom prst="rect">
            <a:avLst/>
          </a:prstGeom>
          <a:noFill/>
        </p:spPr>
        <p:txBody>
          <a:bodyPr wrap="square" rtlCol="0">
            <a:spAutoFit/>
          </a:bodyPr>
          <a:lstStyle/>
          <a:p>
            <a:r>
              <a:rPr lang="sv-SE" sz="1100" dirty="0">
                <a:solidFill>
                  <a:srgbClr val="FFFFFF"/>
                </a:solidFill>
                <a:latin typeface="Arial" panose="020B0604020202020204" pitchFamily="34" charset="0"/>
                <a:cs typeface="Arial" panose="020B0604020202020204" pitchFamily="34" charset="0"/>
              </a:rPr>
              <a:t>Foto: Juan </a:t>
            </a:r>
            <a:r>
              <a:rPr lang="sv-SE" sz="1100" dirty="0" err="1">
                <a:solidFill>
                  <a:srgbClr val="FFFFFF"/>
                </a:solidFill>
                <a:latin typeface="Arial" panose="020B0604020202020204" pitchFamily="34" charset="0"/>
                <a:cs typeface="Arial" panose="020B0604020202020204" pitchFamily="34" charset="0"/>
              </a:rPr>
              <a:t>Nicolás</a:t>
            </a:r>
            <a:r>
              <a:rPr lang="sv-SE" sz="1100" dirty="0">
                <a:solidFill>
                  <a:srgbClr val="FFFFFF"/>
                </a:solidFill>
                <a:latin typeface="Arial" panose="020B0604020202020204" pitchFamily="34" charset="0"/>
                <a:cs typeface="Arial" panose="020B0604020202020204" pitchFamily="34" charset="0"/>
              </a:rPr>
              <a:t> </a:t>
            </a:r>
            <a:r>
              <a:rPr lang="sv-SE" sz="1100" dirty="0" err="1">
                <a:solidFill>
                  <a:srgbClr val="FFFFFF"/>
                </a:solidFill>
                <a:latin typeface="Arial" panose="020B0604020202020204" pitchFamily="34" charset="0"/>
                <a:cs typeface="Arial" panose="020B0604020202020204" pitchFamily="34" charset="0"/>
              </a:rPr>
              <a:t>Becerra</a:t>
            </a:r>
            <a:r>
              <a:rPr lang="sv-SE" sz="1100" dirty="0">
                <a:solidFill>
                  <a:srgbClr val="FFFFFF"/>
                </a:solidFill>
                <a:latin typeface="Arial" panose="020B0604020202020204" pitchFamily="34" charset="0"/>
                <a:cs typeface="Arial" panose="020B0604020202020204" pitchFamily="34" charset="0"/>
              </a:rPr>
              <a:t> </a:t>
            </a:r>
            <a:r>
              <a:rPr lang="sv-SE" sz="1100" dirty="0" err="1">
                <a:solidFill>
                  <a:srgbClr val="FFFFFF"/>
                </a:solidFill>
                <a:latin typeface="Arial" panose="020B0604020202020204" pitchFamily="34" charset="0"/>
                <a:cs typeface="Arial" panose="020B0604020202020204" pitchFamily="34" charset="0"/>
              </a:rPr>
              <a:t>Manrique</a:t>
            </a:r>
            <a:endParaRPr lang="sv-SE" sz="1100" dirty="0">
              <a:solidFill>
                <a:srgbClr val="FFFFFF"/>
              </a:solidFill>
              <a:latin typeface="Arial" panose="020B0604020202020204" pitchFamily="34" charset="0"/>
              <a:cs typeface="Arial" panose="020B0604020202020204" pitchFamily="34" charset="0"/>
            </a:endParaRPr>
          </a:p>
          <a:p>
            <a:endParaRPr lang="sv-SE" sz="1100" dirty="0">
              <a:solidFill>
                <a:srgbClr val="FFFFFF"/>
              </a:solidFill>
            </a:endParaRPr>
          </a:p>
        </p:txBody>
      </p:sp>
    </p:spTree>
    <p:extLst>
      <p:ext uri="{BB962C8B-B14F-4D97-AF65-F5344CB8AC3E}">
        <p14:creationId xmlns:p14="http://schemas.microsoft.com/office/powerpoint/2010/main" val="566279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DADADA"/>
        </a:solidFill>
        <a:effectLst/>
      </p:bgPr>
    </p:bg>
    <p:spTree>
      <p:nvGrpSpPr>
        <p:cNvPr id="1" name=""/>
        <p:cNvGrpSpPr/>
        <p:nvPr/>
      </p:nvGrpSpPr>
      <p:grpSpPr>
        <a:xfrm>
          <a:off x="0" y="0"/>
          <a:ext cx="0" cy="0"/>
          <a:chOff x="0" y="0"/>
          <a:chExt cx="0" cy="0"/>
        </a:xfrm>
      </p:grpSpPr>
      <p:sp>
        <p:nvSpPr>
          <p:cNvPr id="11" name="Google Shape;67;p1">
            <a:extLst>
              <a:ext uri="{FF2B5EF4-FFF2-40B4-BE49-F238E27FC236}">
                <a16:creationId xmlns:a16="http://schemas.microsoft.com/office/drawing/2014/main" id="{FD623D57-4352-42E8-9FB4-414B00C797E3}"/>
              </a:ext>
            </a:extLst>
          </p:cNvPr>
          <p:cNvSpPr txBox="1">
            <a:spLocks/>
          </p:cNvSpPr>
          <p:nvPr/>
        </p:nvSpPr>
        <p:spPr>
          <a:xfrm>
            <a:off x="707222" y="2634409"/>
            <a:ext cx="6096529" cy="3474561"/>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pPr>
              <a:lnSpc>
                <a:spcPct val="100000"/>
              </a:lnSpc>
              <a:spcAft>
                <a:spcPts val="1300"/>
              </a:spcAft>
            </a:pPr>
            <a:r>
              <a:rPr lang="sv-SE" sz="3000" dirty="0">
                <a:solidFill>
                  <a:srgbClr val="7030A0"/>
                </a:solidFill>
                <a:effectLst/>
                <a:latin typeface="Arial" panose="020B0604020202020204" pitchFamily="34" charset="0"/>
                <a:ea typeface="Calibri" panose="020F0502020204030204" pitchFamily="34" charset="0"/>
                <a:cs typeface="Arial" panose="020B0604020202020204" pitchFamily="34" charset="0"/>
              </a:rPr>
              <a:t>”På frågan om vad som behövs för att myndigheten i ännu högre grad ska kunna bidra till Agenda 2030-målen genom offentlig upphandling svarar sex av tio ökat kompetensstöd.”</a:t>
            </a:r>
            <a:endParaRPr lang="sv-SE" sz="3000" dirty="0">
              <a:solidFill>
                <a:srgbClr val="7030A0"/>
              </a:solidFill>
              <a:latin typeface="Arial" panose="020B06040202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356CC333-C87A-E747-8848-F5D1264AC4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5441" y="325511"/>
            <a:ext cx="4318690" cy="1831456"/>
          </a:xfrm>
          <a:prstGeom prst="rect">
            <a:avLst/>
          </a:prstGeom>
        </p:spPr>
      </p:pic>
      <p:pic>
        <p:nvPicPr>
          <p:cNvPr id="4" name="Bildobjekt 3" descr="En bild som visar mark, person, utomhus, mylla&#10;&#10;Automatiskt genererad beskrivning">
            <a:extLst>
              <a:ext uri="{FF2B5EF4-FFF2-40B4-BE49-F238E27FC236}">
                <a16:creationId xmlns:a16="http://schemas.microsoft.com/office/drawing/2014/main" id="{BB2ECF97-7529-9E49-BF3F-9BDE92594C3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87999" y="0"/>
            <a:ext cx="4804002" cy="6858000"/>
          </a:xfrm>
          <a:prstGeom prst="rect">
            <a:avLst/>
          </a:prstGeom>
        </p:spPr>
      </p:pic>
      <p:sp>
        <p:nvSpPr>
          <p:cNvPr id="9" name="textruta 8">
            <a:extLst>
              <a:ext uri="{FF2B5EF4-FFF2-40B4-BE49-F238E27FC236}">
                <a16:creationId xmlns:a16="http://schemas.microsoft.com/office/drawing/2014/main" id="{0AE62215-AEB2-2F4C-998A-AC76E5BD30CD}"/>
              </a:ext>
            </a:extLst>
          </p:cNvPr>
          <p:cNvSpPr txBox="1"/>
          <p:nvPr/>
        </p:nvSpPr>
        <p:spPr>
          <a:xfrm rot="16200000">
            <a:off x="10536887" y="5038392"/>
            <a:ext cx="2790497" cy="430887"/>
          </a:xfrm>
          <a:prstGeom prst="rect">
            <a:avLst/>
          </a:prstGeom>
          <a:noFill/>
        </p:spPr>
        <p:txBody>
          <a:bodyPr wrap="square" rtlCol="0">
            <a:spAutoFit/>
          </a:bodyPr>
          <a:lstStyle/>
          <a:p>
            <a:r>
              <a:rPr lang="sv-SE" sz="1100" dirty="0">
                <a:solidFill>
                  <a:srgbClr val="FFFFFF"/>
                </a:solidFill>
                <a:latin typeface="Arial" panose="020B0604020202020204" pitchFamily="34" charset="0"/>
                <a:cs typeface="Arial" panose="020B0604020202020204" pitchFamily="34" charset="0"/>
              </a:rPr>
              <a:t>Foto: Francis </a:t>
            </a:r>
            <a:r>
              <a:rPr lang="sv-SE" sz="1100" dirty="0" err="1">
                <a:solidFill>
                  <a:srgbClr val="FFFFFF"/>
                </a:solidFill>
                <a:latin typeface="Arial" panose="020B0604020202020204" pitchFamily="34" charset="0"/>
                <a:cs typeface="Arial" panose="020B0604020202020204" pitchFamily="34" charset="0"/>
              </a:rPr>
              <a:t>Kokoroko</a:t>
            </a:r>
            <a:endParaRPr lang="sv-SE" sz="1100" dirty="0">
              <a:solidFill>
                <a:srgbClr val="FFFFFF"/>
              </a:solidFill>
              <a:latin typeface="Arial" panose="020B0604020202020204" pitchFamily="34" charset="0"/>
              <a:cs typeface="Arial" panose="020B0604020202020204" pitchFamily="34" charset="0"/>
            </a:endParaRPr>
          </a:p>
          <a:p>
            <a:endParaRPr lang="sv-SE" sz="1100" dirty="0">
              <a:solidFill>
                <a:srgbClr val="FFFFFF"/>
              </a:solidFill>
            </a:endParaRPr>
          </a:p>
        </p:txBody>
      </p:sp>
    </p:spTree>
    <p:extLst>
      <p:ext uri="{BB962C8B-B14F-4D97-AF65-F5344CB8AC3E}">
        <p14:creationId xmlns:p14="http://schemas.microsoft.com/office/powerpoint/2010/main" val="3459785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DADADA"/>
        </a:solidFill>
        <a:effectLst/>
      </p:bgPr>
    </p:bg>
    <p:spTree>
      <p:nvGrpSpPr>
        <p:cNvPr id="1" name=""/>
        <p:cNvGrpSpPr/>
        <p:nvPr/>
      </p:nvGrpSpPr>
      <p:grpSpPr>
        <a:xfrm>
          <a:off x="0" y="0"/>
          <a:ext cx="0" cy="0"/>
          <a:chOff x="0" y="0"/>
          <a:chExt cx="0" cy="0"/>
        </a:xfrm>
      </p:grpSpPr>
      <p:pic>
        <p:nvPicPr>
          <p:cNvPr id="8" name="Bildobjekt 7" descr="En bild som visar text&#10;&#10;Automatiskt genererad beskrivning">
            <a:extLst>
              <a:ext uri="{FF2B5EF4-FFF2-40B4-BE49-F238E27FC236}">
                <a16:creationId xmlns:a16="http://schemas.microsoft.com/office/drawing/2014/main" id="{356CC333-C87A-E747-8848-F5D1264AC4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5441" y="325511"/>
            <a:ext cx="4318690" cy="1831456"/>
          </a:xfrm>
          <a:prstGeom prst="rect">
            <a:avLst/>
          </a:prstGeom>
        </p:spPr>
      </p:pic>
      <p:sp>
        <p:nvSpPr>
          <p:cNvPr id="2" name="textruta 1">
            <a:extLst>
              <a:ext uri="{FF2B5EF4-FFF2-40B4-BE49-F238E27FC236}">
                <a16:creationId xmlns:a16="http://schemas.microsoft.com/office/drawing/2014/main" id="{E40F4724-7471-9A41-8FCC-341963BBFC56}"/>
              </a:ext>
            </a:extLst>
          </p:cNvPr>
          <p:cNvSpPr txBox="1"/>
          <p:nvPr/>
        </p:nvSpPr>
        <p:spPr>
          <a:xfrm>
            <a:off x="611082" y="2163691"/>
            <a:ext cx="9447318" cy="4339650"/>
          </a:xfrm>
          <a:prstGeom prst="rect">
            <a:avLst/>
          </a:prstGeom>
          <a:noFill/>
        </p:spPr>
        <p:txBody>
          <a:bodyPr wrap="square" numCol="1" rtlCol="0">
            <a:spAutoFit/>
          </a:bodyPr>
          <a:lstStyle/>
          <a:p>
            <a:r>
              <a:rPr lang="sv-SE" sz="2400" b="1" dirty="0">
                <a:solidFill>
                  <a:srgbClr val="FF4571"/>
                </a:solidFill>
                <a:latin typeface="Arial" panose="020B0604020202020204" pitchFamily="34" charset="0"/>
                <a:cs typeface="Arial" panose="020B0604020202020204" pitchFamily="34" charset="0"/>
              </a:rPr>
              <a:t>Frågor att besvara:</a:t>
            </a:r>
          </a:p>
          <a:p>
            <a:pPr marL="285750" indent="-285750">
              <a:buFont typeface="Arial" panose="020B0604020202020204" pitchFamily="34" charset="0"/>
              <a:buChar char="•"/>
            </a:pPr>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Vilken kompetens saknas inom myndigheten och vilken kompetensutveckling behöver nuvarande personal? </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Vem inom myndigheten ska besitta kompetensen om mänskliga rättigheter, arbetstagares rättigheter, miljö och antikorruption i globala leveranskedjor?</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Finns det en plan för en pågående kompetensförsörjning inom hållbar utveckling?</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Är organisationen tillräckligt stor för att själv ha kompetens och tid i alla moment för att lyckas med en hållbar upphandling?</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Bör myndigheten ingå i en inköpscentral med andra myndigheter?</a:t>
            </a:r>
            <a:endParaRPr lang="sv-SE" dirty="0">
              <a:latin typeface="Arial" panose="020B0604020202020204" pitchFamily="34" charset="0"/>
              <a:cs typeface="Arial" panose="020B0604020202020204" pitchFamily="34" charset="0"/>
            </a:endParaRPr>
          </a:p>
          <a:p>
            <a:endParaRPr lang="sv-SE" dirty="0"/>
          </a:p>
        </p:txBody>
      </p:sp>
    </p:spTree>
    <p:extLst>
      <p:ext uri="{BB962C8B-B14F-4D97-AF65-F5344CB8AC3E}">
        <p14:creationId xmlns:p14="http://schemas.microsoft.com/office/powerpoint/2010/main" val="1083074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 name="Bildobjekt 15" descr="En bild som visar bord&#10;&#10;Automatiskt genererad beskrivning">
            <a:extLst>
              <a:ext uri="{FF2B5EF4-FFF2-40B4-BE49-F238E27FC236}">
                <a16:creationId xmlns:a16="http://schemas.microsoft.com/office/drawing/2014/main" id="{A4BDE5CB-5076-1E47-8127-580975FBB0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9350" y="2466664"/>
            <a:ext cx="10155677" cy="4181749"/>
          </a:xfrm>
          <a:prstGeom prst="rect">
            <a:avLst/>
          </a:prstGeom>
        </p:spPr>
      </p:pic>
      <p:sp>
        <p:nvSpPr>
          <p:cNvPr id="5" name="Google Shape;67;p1">
            <a:extLst>
              <a:ext uri="{FF2B5EF4-FFF2-40B4-BE49-F238E27FC236}">
                <a16:creationId xmlns:a16="http://schemas.microsoft.com/office/drawing/2014/main" id="{D21917F0-1630-40CA-8FE9-0961C469D436}"/>
              </a:ext>
            </a:extLst>
          </p:cNvPr>
          <p:cNvSpPr txBox="1">
            <a:spLocks/>
          </p:cNvSpPr>
          <p:nvPr/>
        </p:nvSpPr>
        <p:spPr>
          <a:xfrm>
            <a:off x="4835525" y="1122087"/>
            <a:ext cx="9601200" cy="466531"/>
          </a:xfrm>
          <a:prstGeom prst="rect">
            <a:avLst/>
          </a:prstGeom>
          <a:noFill/>
          <a:ln>
            <a:noFill/>
          </a:ln>
        </p:spPr>
        <p:txBody>
          <a:bodyPr spcFirstLastPara="1" wrap="square" lIns="0" tIns="0" rIns="0" bIns="0" anchor="t" anchorCtr="0">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pPr>
              <a:lnSpc>
                <a:spcPct val="100000"/>
              </a:lnSpc>
            </a:pPr>
            <a:r>
              <a:rPr lang="sv-SE" sz="2800" dirty="0">
                <a:solidFill>
                  <a:srgbClr val="001B6E"/>
                </a:solidFill>
                <a:latin typeface="Arial" panose="020B0604020202020204" pitchFamily="34" charset="0"/>
                <a:cs typeface="Arial" panose="020B0604020202020204" pitchFamily="34" charset="0"/>
              </a:rPr>
              <a:t>Styrdokument för </a:t>
            </a:r>
          </a:p>
          <a:p>
            <a:pPr>
              <a:lnSpc>
                <a:spcPct val="100000"/>
              </a:lnSpc>
            </a:pPr>
            <a:r>
              <a:rPr lang="sv-SE" sz="2800" dirty="0">
                <a:solidFill>
                  <a:srgbClr val="001B6E"/>
                </a:solidFill>
                <a:latin typeface="Arial" panose="020B0604020202020204" pitchFamily="34" charset="0"/>
                <a:cs typeface="Arial" panose="020B0604020202020204" pitchFamily="34" charset="0"/>
              </a:rPr>
              <a:t>hållbar upphandling?</a:t>
            </a:r>
          </a:p>
        </p:txBody>
      </p:sp>
      <p:pic>
        <p:nvPicPr>
          <p:cNvPr id="11" name="Bildobjekt 10" descr="En bild som visar text&#10;&#10;Automatiskt genererad beskrivning">
            <a:extLst>
              <a:ext uri="{FF2B5EF4-FFF2-40B4-BE49-F238E27FC236}">
                <a16:creationId xmlns:a16="http://schemas.microsoft.com/office/drawing/2014/main" id="{A7ACC772-1012-5A41-A027-9D9DA7CB16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4290" y="308871"/>
            <a:ext cx="4320490" cy="1832218"/>
          </a:xfrm>
          <a:prstGeom prst="rect">
            <a:avLst/>
          </a:prstGeom>
        </p:spPr>
      </p:pic>
    </p:spTree>
    <p:extLst>
      <p:ext uri="{BB962C8B-B14F-4D97-AF65-F5344CB8AC3E}">
        <p14:creationId xmlns:p14="http://schemas.microsoft.com/office/powerpoint/2010/main" val="421125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Bildobjekt 10" descr="En bild som visar text&#10;&#10;Automatiskt genererad beskrivning">
            <a:extLst>
              <a:ext uri="{FF2B5EF4-FFF2-40B4-BE49-F238E27FC236}">
                <a16:creationId xmlns:a16="http://schemas.microsoft.com/office/drawing/2014/main" id="{A7ACC772-1012-5A41-A027-9D9DA7CB16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8427" y="313008"/>
            <a:ext cx="4320490" cy="1832218"/>
          </a:xfrm>
          <a:prstGeom prst="rect">
            <a:avLst/>
          </a:prstGeom>
        </p:spPr>
      </p:pic>
      <p:sp>
        <p:nvSpPr>
          <p:cNvPr id="2" name="textruta 1">
            <a:extLst>
              <a:ext uri="{FF2B5EF4-FFF2-40B4-BE49-F238E27FC236}">
                <a16:creationId xmlns:a16="http://schemas.microsoft.com/office/drawing/2014/main" id="{FA27EC1A-ED16-C440-A7B2-CA53394F9968}"/>
              </a:ext>
            </a:extLst>
          </p:cNvPr>
          <p:cNvSpPr txBox="1"/>
          <p:nvPr/>
        </p:nvSpPr>
        <p:spPr>
          <a:xfrm>
            <a:off x="4735301" y="481507"/>
            <a:ext cx="6764175" cy="6278642"/>
          </a:xfrm>
          <a:prstGeom prst="rect">
            <a:avLst/>
          </a:prstGeom>
          <a:noFill/>
        </p:spPr>
        <p:txBody>
          <a:bodyPr wrap="square" rtlCol="0">
            <a:spAutoFit/>
          </a:bodyPr>
          <a:lstStyle/>
          <a:p>
            <a:r>
              <a:rPr lang="sv-SE" sz="2400" b="1" dirty="0">
                <a:solidFill>
                  <a:srgbClr val="FF4571"/>
                </a:solidFill>
                <a:latin typeface="Arial" panose="020B0604020202020204" pitchFamily="34" charset="0"/>
                <a:cs typeface="Arial" panose="020B0604020202020204" pitchFamily="34" charset="0"/>
              </a:rPr>
              <a:t>Frågor att besvara:</a:t>
            </a:r>
          </a:p>
          <a:p>
            <a:pPr marL="285750" indent="-285750">
              <a:buFont typeface="Arial" panose="020B0604020202020204" pitchFamily="34" charset="0"/>
              <a:buChar char="•"/>
            </a:pPr>
            <a:endParaRPr lang="sv-S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Finns en policy för hållbar upphandling med tydliga åtaganden avseende miljö och klimat, mänskliga rättigheter, arbetstagarnas rättigheter (ILO) och antikorruption? </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Är det tydligt i policyn vilka hållbarhetskrav som ska följas enligt lag?</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Har policyn integrerats och blivit en del av hela myndighetens arbete med verksamhetsplanering, uppföljning och budgetprocesser?</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Finns det en tydlig ansvarsfördelning för hållbar upphandling mellan högsta ledning, upphandlings/inköpsenhet och myndighetens olika verksamheter?</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latin typeface="Arial" panose="020B0604020202020204" pitchFamily="34" charset="0"/>
                <a:cs typeface="Arial" panose="020B0604020202020204" pitchFamily="34" charset="0"/>
              </a:rPr>
              <a:t>Är det tydligt hur målkonflikter ska hanteras samt hur och när arbetet med hållbar upphandling ska utvärderas?</a:t>
            </a:r>
            <a:endParaRPr lang="sv-SE" dirty="0">
              <a:latin typeface="Arial" panose="020B0604020202020204" pitchFamily="34" charset="0"/>
              <a:cs typeface="Arial" panose="020B0604020202020204" pitchFamily="34" charset="0"/>
            </a:endParaRPr>
          </a:p>
          <a:p>
            <a:endParaRPr lang="sv-SE" dirty="0"/>
          </a:p>
        </p:txBody>
      </p:sp>
    </p:spTree>
    <p:extLst>
      <p:ext uri="{BB962C8B-B14F-4D97-AF65-F5344CB8AC3E}">
        <p14:creationId xmlns:p14="http://schemas.microsoft.com/office/powerpoint/2010/main" val="1702155770"/>
      </p:ext>
    </p:extLst>
  </p:cSld>
  <p:clrMapOvr>
    <a:masterClrMapping/>
  </p:clrMapOvr>
</p:sld>
</file>

<file path=ppt/theme/theme1.xml><?xml version="1.0" encoding="utf-8"?>
<a:theme xmlns:a="http://schemas.openxmlformats.org/drawingml/2006/main" name="Office Theme">
  <a:themeElements>
    <a:clrScheme name="Fairtrade">
      <a:dk1>
        <a:srgbClr val="001A6D"/>
      </a:dk1>
      <a:lt1>
        <a:srgbClr val="DADADA"/>
      </a:lt1>
      <a:dk2>
        <a:srgbClr val="9CA399"/>
      </a:dk2>
      <a:lt2>
        <a:srgbClr val="DADADA"/>
      </a:lt2>
      <a:accent1>
        <a:srgbClr val="0FC0FC"/>
      </a:accent1>
      <a:accent2>
        <a:srgbClr val="D4FF47"/>
      </a:accent2>
      <a:accent3>
        <a:srgbClr val="001B6E"/>
      </a:accent3>
      <a:accent4>
        <a:srgbClr val="FF8000"/>
      </a:accent4>
      <a:accent5>
        <a:srgbClr val="0FC0FC"/>
      </a:accent5>
      <a:accent6>
        <a:srgbClr val="7B1DAB"/>
      </a:accent6>
      <a:hlink>
        <a:srgbClr val="0563C1"/>
      </a:hlink>
      <a:folHlink>
        <a:srgbClr val="7B1DAB"/>
      </a:folHlink>
    </a:clrScheme>
    <a:fontScheme name="Fairtrade">
      <a:majorFont>
        <a:latin typeface="Alegreya Sans"/>
        <a:ea typeface=""/>
        <a:cs typeface=""/>
      </a:majorFont>
      <a:minorFont>
        <a:latin typeface="Exo 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12436</TotalTime>
  <Words>4038</Words>
  <Application>Microsoft Office PowerPoint</Application>
  <PresentationFormat>Bredbild</PresentationFormat>
  <Paragraphs>313</Paragraphs>
  <Slides>30</Slides>
  <Notes>30</Notes>
  <HiddenSlides>0</HiddenSlides>
  <MMClips>0</MMClips>
  <ScaleCrop>false</ScaleCrop>
  <HeadingPairs>
    <vt:vector size="6" baseType="variant">
      <vt:variant>
        <vt:lpstr>Använt teckensnitt</vt:lpstr>
      </vt:variant>
      <vt:variant>
        <vt:i4>11</vt:i4>
      </vt:variant>
      <vt:variant>
        <vt:lpstr>Tema</vt:lpstr>
      </vt:variant>
      <vt:variant>
        <vt:i4>1</vt:i4>
      </vt:variant>
      <vt:variant>
        <vt:lpstr>Bildrubriker</vt:lpstr>
      </vt:variant>
      <vt:variant>
        <vt:i4>30</vt:i4>
      </vt:variant>
    </vt:vector>
  </HeadingPairs>
  <TitlesOfParts>
    <vt:vector size="42" baseType="lpstr">
      <vt:lpstr>Alegreya Sans</vt:lpstr>
      <vt:lpstr>Alegreya Sans Black</vt:lpstr>
      <vt:lpstr>Arial</vt:lpstr>
      <vt:lpstr>Calibri</vt:lpstr>
      <vt:lpstr>Exo 2</vt:lpstr>
      <vt:lpstr>Exo 2 Medium</vt:lpstr>
      <vt:lpstr>Exo 2 Semi Bold</vt:lpstr>
      <vt:lpstr>Exo2-Italic</vt:lpstr>
      <vt:lpstr>Exo2-Medium</vt:lpstr>
      <vt:lpstr>PublicoText</vt:lpstr>
      <vt:lpstr>Wingdings</vt:lpstr>
      <vt:lpstr>Office Theme</vt:lpstr>
      <vt:lpstr>Varför en rapport om hållbar upphandling?</vt:lpstr>
      <vt:lpstr>Riskerna med att inte arbeta med hållbar upphandling växer   </vt:lpstr>
      <vt:lpstr>Rapporten bygger på en enkät om hållbar upphandling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Så bidrar Fairtrade-certifierade varor till hållbar utveckling</vt:lpstr>
      <vt:lpstr>PowerPoint-presentation</vt:lpstr>
      <vt:lpstr>PowerPoint-presentation</vt:lpstr>
      <vt:lpstr>PowerPoint-presentation</vt:lpstr>
      <vt:lpstr>PowerPoint-presentation</vt:lpstr>
      <vt:lpstr>PowerPoint-presentation</vt:lpstr>
      <vt:lpstr>Varmt tack!</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chiky sierra</dc:creator>
  <cp:lastModifiedBy>Jolin Edbrand</cp:lastModifiedBy>
  <cp:revision>149</cp:revision>
  <dcterms:created xsi:type="dcterms:W3CDTF">2021-05-11T08:32:31Z</dcterms:created>
  <dcterms:modified xsi:type="dcterms:W3CDTF">2022-01-24T15:59:56Z</dcterms:modified>
</cp:coreProperties>
</file>